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20"/>
  </p:notesMasterIdLst>
  <p:sldIdLst>
    <p:sldId id="256" r:id="rId2"/>
    <p:sldId id="257" r:id="rId3"/>
    <p:sldId id="267" r:id="rId4"/>
    <p:sldId id="268" r:id="rId5"/>
    <p:sldId id="273" r:id="rId6"/>
    <p:sldId id="274" r:id="rId7"/>
    <p:sldId id="275" r:id="rId8"/>
    <p:sldId id="276" r:id="rId9"/>
    <p:sldId id="271" r:id="rId10"/>
    <p:sldId id="270" r:id="rId11"/>
    <p:sldId id="272" r:id="rId12"/>
    <p:sldId id="263" r:id="rId13"/>
    <p:sldId id="278" r:id="rId14"/>
    <p:sldId id="279" r:id="rId15"/>
    <p:sldId id="280" r:id="rId16"/>
    <p:sldId id="265" r:id="rId17"/>
    <p:sldId id="277" r:id="rId18"/>
    <p:sldId id="26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43029-45EB-4EE4-B0D9-3553910B046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62C608-0452-4464-993A-BD27B7614A59}">
      <dgm:prSet/>
      <dgm:spPr>
        <a:solidFill>
          <a:srgbClr val="002060"/>
        </a:solidFill>
      </dgm:spPr>
      <dgm:t>
        <a:bodyPr/>
        <a:lstStyle/>
        <a:p>
          <a:pPr rtl="0"/>
          <a:r>
            <a:rPr lang="en-US" dirty="0" smtClean="0">
              <a:solidFill>
                <a:schemeClr val="bg1">
                  <a:lumMod val="95000"/>
                </a:schemeClr>
              </a:solidFill>
            </a:rPr>
            <a:t>Progress Report on development of emergency response plans of the operations department of CoES </a:t>
          </a:r>
          <a:endParaRPr lang="ru-RU" dirty="0">
            <a:solidFill>
              <a:schemeClr val="bg1">
                <a:lumMod val="95000"/>
              </a:schemeClr>
            </a:solidFill>
          </a:endParaRPr>
        </a:p>
      </dgm:t>
    </dgm:pt>
    <dgm:pt modelId="{6010959F-6BB7-4DBA-AC49-EE702AB75D50}" type="parTrans" cxnId="{F7A7E7C2-0C7F-4222-9CAC-F2CDD5BD6281}">
      <dgm:prSet/>
      <dgm:spPr/>
      <dgm:t>
        <a:bodyPr/>
        <a:lstStyle/>
        <a:p>
          <a:endParaRPr lang="ru-RU"/>
        </a:p>
      </dgm:t>
    </dgm:pt>
    <dgm:pt modelId="{ECC347C4-5593-40C4-9374-863D03991BBA}" type="sibTrans" cxnId="{F7A7E7C2-0C7F-4222-9CAC-F2CDD5BD6281}">
      <dgm:prSet/>
      <dgm:spPr/>
      <dgm:t>
        <a:bodyPr/>
        <a:lstStyle/>
        <a:p>
          <a:endParaRPr lang="ru-RU"/>
        </a:p>
      </dgm:t>
    </dgm:pt>
    <dgm:pt modelId="{A44DBB1D-3073-49E4-A60E-1501A9B2FA87}" type="pres">
      <dgm:prSet presAssocID="{6A243029-45EB-4EE4-B0D9-3553910B046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19ACE1-F344-4EE9-ADBE-D77C6FBC114C}" type="pres">
      <dgm:prSet presAssocID="{1962C608-0452-4464-993A-BD27B7614A59}" presName="parentText" presStyleLbl="node1" presStyleIdx="0" presStyleCnt="1" custLinFactNeighborY="-397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9A8717-8C31-4132-BC7B-0F31832C1F84}" type="presOf" srcId="{1962C608-0452-4464-993A-BD27B7614A59}" destId="{6819ACE1-F344-4EE9-ADBE-D77C6FBC114C}" srcOrd="0" destOrd="0" presId="urn:microsoft.com/office/officeart/2005/8/layout/vList2"/>
    <dgm:cxn modelId="{F7A7E7C2-0C7F-4222-9CAC-F2CDD5BD6281}" srcId="{6A243029-45EB-4EE4-B0D9-3553910B046C}" destId="{1962C608-0452-4464-993A-BD27B7614A59}" srcOrd="0" destOrd="0" parTransId="{6010959F-6BB7-4DBA-AC49-EE702AB75D50}" sibTransId="{ECC347C4-5593-40C4-9374-863D03991BBA}"/>
    <dgm:cxn modelId="{310DCF1B-A2D0-427E-86ED-A0C84352C311}" type="presOf" srcId="{6A243029-45EB-4EE4-B0D9-3553910B046C}" destId="{A44DBB1D-3073-49E4-A60E-1501A9B2FA87}" srcOrd="0" destOrd="0" presId="urn:microsoft.com/office/officeart/2005/8/layout/vList2"/>
    <dgm:cxn modelId="{CBE556A3-7B8B-42A8-B532-4284AB4BE86A}" type="presParOf" srcId="{A44DBB1D-3073-49E4-A60E-1501A9B2FA87}" destId="{6819ACE1-F344-4EE9-ADBE-D77C6FBC114C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1DF958-3657-4EC4-8630-7128F43FFA46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65AE2F2-1187-4ED7-891B-454C287EA462}">
      <dgm:prSet custT="1"/>
      <dgm:spPr/>
      <dgm:t>
        <a:bodyPr/>
        <a:lstStyle/>
        <a:p>
          <a:pPr rtl="0"/>
          <a:r>
            <a:rPr lang="en-US" sz="2000" b="1" i="0" baseline="0" dirty="0" smtClean="0"/>
            <a:t>Colonel</a:t>
          </a:r>
          <a:r>
            <a:rPr lang="ru-RU" sz="2000" b="1" i="0" baseline="0" dirty="0" smtClean="0"/>
            <a:t> </a:t>
          </a:r>
        </a:p>
        <a:p>
          <a:pPr rtl="0"/>
          <a:r>
            <a:rPr lang="en-US" sz="2000" b="1" i="0" baseline="0" dirty="0" err="1" smtClean="0"/>
            <a:t>Kodirberdiev</a:t>
          </a:r>
          <a:r>
            <a:rPr lang="en-US" sz="2000" b="1" i="0" baseline="0" dirty="0" smtClean="0"/>
            <a:t> </a:t>
          </a:r>
        </a:p>
        <a:p>
          <a:pPr rtl="0"/>
          <a:r>
            <a:rPr lang="en-US" sz="2000" b="1" i="0" baseline="0" dirty="0" err="1" smtClean="0"/>
            <a:t>Khudoyberdi</a:t>
          </a:r>
          <a:endParaRPr lang="ru-RU" sz="2000" b="1" i="0" baseline="0" dirty="0"/>
        </a:p>
      </dgm:t>
    </dgm:pt>
    <dgm:pt modelId="{2DCB78B7-90D7-4E91-A0F8-977CB7E72DFB}" type="parTrans" cxnId="{647C7B28-1197-492F-A56E-A521F184E298}">
      <dgm:prSet/>
      <dgm:spPr/>
      <dgm:t>
        <a:bodyPr/>
        <a:lstStyle/>
        <a:p>
          <a:endParaRPr lang="ru-RU" sz="2400"/>
        </a:p>
      </dgm:t>
    </dgm:pt>
    <dgm:pt modelId="{54237848-90D6-4C64-92D6-FF537B821466}" type="sibTrans" cxnId="{647C7B28-1197-492F-A56E-A521F184E298}">
      <dgm:prSet custT="1"/>
      <dgm:spPr/>
      <dgm:t>
        <a:bodyPr/>
        <a:lstStyle/>
        <a:p>
          <a:endParaRPr lang="ru-RU" sz="1800"/>
        </a:p>
      </dgm:t>
    </dgm:pt>
    <dgm:pt modelId="{A14A3AF8-100B-44B5-9949-0B3BC3DADFA1}">
      <dgm:prSet custT="1"/>
      <dgm:spPr/>
      <dgm:t>
        <a:bodyPr/>
        <a:lstStyle/>
        <a:p>
          <a:pPr rtl="0"/>
          <a:r>
            <a:rPr lang="en-US" sz="2000" b="1" dirty="0" smtClean="0"/>
            <a:t>Deputy Chief of Staff, Head of operations and planning of CoES</a:t>
          </a:r>
          <a:endParaRPr lang="ru-RU" sz="2000" b="1" i="0" baseline="0" dirty="0"/>
        </a:p>
      </dgm:t>
    </dgm:pt>
    <dgm:pt modelId="{657180DC-9250-4D7C-A085-B84EBE0D42FA}" type="parTrans" cxnId="{14812B71-1184-483B-B0BA-DBEEDDDCAD01}">
      <dgm:prSet/>
      <dgm:spPr/>
      <dgm:t>
        <a:bodyPr/>
        <a:lstStyle/>
        <a:p>
          <a:endParaRPr lang="ru-RU" sz="2400"/>
        </a:p>
      </dgm:t>
    </dgm:pt>
    <dgm:pt modelId="{E57D78EA-F695-41F5-BD34-55C06BB0FEBE}" type="sibTrans" cxnId="{14812B71-1184-483B-B0BA-DBEEDDDCAD01}">
      <dgm:prSet/>
      <dgm:spPr/>
      <dgm:t>
        <a:bodyPr/>
        <a:lstStyle/>
        <a:p>
          <a:endParaRPr lang="ru-RU" sz="2400"/>
        </a:p>
      </dgm:t>
    </dgm:pt>
    <dgm:pt modelId="{6F6D3835-E5D4-4D0D-81D1-BB479BE22E59}" type="pres">
      <dgm:prSet presAssocID="{031DF958-3657-4EC4-8630-7128F43FFA4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FC7E09-FBF6-4D4D-AEA5-58488EE8D29A}" type="pres">
      <dgm:prSet presAssocID="{A65AE2F2-1187-4ED7-891B-454C287EA46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478C1-5899-406A-927F-721759B50342}" type="pres">
      <dgm:prSet presAssocID="{54237848-90D6-4C64-92D6-FF537B821466}" presName="sibTrans" presStyleLbl="sibTrans2D1" presStyleIdx="0" presStyleCnt="1"/>
      <dgm:spPr/>
      <dgm:t>
        <a:bodyPr/>
        <a:lstStyle/>
        <a:p>
          <a:endParaRPr lang="ru-RU"/>
        </a:p>
      </dgm:t>
    </dgm:pt>
    <dgm:pt modelId="{20E1BA9D-9CFC-46FD-95A2-63F9EAC25D51}" type="pres">
      <dgm:prSet presAssocID="{54237848-90D6-4C64-92D6-FF537B821466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FC6BAFC-2806-4962-B4A3-EC59E3FDD18A}" type="pres">
      <dgm:prSet presAssocID="{A14A3AF8-100B-44B5-9949-0B3BC3DADFA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216C21-B002-42E6-AA9F-36969DBEFE41}" type="presOf" srcId="{A65AE2F2-1187-4ED7-891B-454C287EA462}" destId="{42FC7E09-FBF6-4D4D-AEA5-58488EE8D29A}" srcOrd="0" destOrd="0" presId="urn:microsoft.com/office/officeart/2005/8/layout/process1"/>
    <dgm:cxn modelId="{85486A02-6060-4B98-AAD8-35528845F568}" type="presOf" srcId="{54237848-90D6-4C64-92D6-FF537B821466}" destId="{6AE478C1-5899-406A-927F-721759B50342}" srcOrd="0" destOrd="0" presId="urn:microsoft.com/office/officeart/2005/8/layout/process1"/>
    <dgm:cxn modelId="{01BBE5A5-3B08-44A6-B527-FE06A60B7A41}" type="presOf" srcId="{A14A3AF8-100B-44B5-9949-0B3BC3DADFA1}" destId="{4FC6BAFC-2806-4962-B4A3-EC59E3FDD18A}" srcOrd="0" destOrd="0" presId="urn:microsoft.com/office/officeart/2005/8/layout/process1"/>
    <dgm:cxn modelId="{14812B71-1184-483B-B0BA-DBEEDDDCAD01}" srcId="{031DF958-3657-4EC4-8630-7128F43FFA46}" destId="{A14A3AF8-100B-44B5-9949-0B3BC3DADFA1}" srcOrd="1" destOrd="0" parTransId="{657180DC-9250-4D7C-A085-B84EBE0D42FA}" sibTransId="{E57D78EA-F695-41F5-BD34-55C06BB0FEBE}"/>
    <dgm:cxn modelId="{920C934B-7FC9-4545-870A-2A345D0D9C7A}" type="presOf" srcId="{031DF958-3657-4EC4-8630-7128F43FFA46}" destId="{6F6D3835-E5D4-4D0D-81D1-BB479BE22E59}" srcOrd="0" destOrd="0" presId="urn:microsoft.com/office/officeart/2005/8/layout/process1"/>
    <dgm:cxn modelId="{647C7B28-1197-492F-A56E-A521F184E298}" srcId="{031DF958-3657-4EC4-8630-7128F43FFA46}" destId="{A65AE2F2-1187-4ED7-891B-454C287EA462}" srcOrd="0" destOrd="0" parTransId="{2DCB78B7-90D7-4E91-A0F8-977CB7E72DFB}" sibTransId="{54237848-90D6-4C64-92D6-FF537B821466}"/>
    <dgm:cxn modelId="{E42F11C3-0A2C-41F0-9BF8-E80B6C65E796}" type="presOf" srcId="{54237848-90D6-4C64-92D6-FF537B821466}" destId="{20E1BA9D-9CFC-46FD-95A2-63F9EAC25D51}" srcOrd="1" destOrd="0" presId="urn:microsoft.com/office/officeart/2005/8/layout/process1"/>
    <dgm:cxn modelId="{BDBA3183-C1D6-47CE-A4FE-61F315AFE97C}" type="presParOf" srcId="{6F6D3835-E5D4-4D0D-81D1-BB479BE22E59}" destId="{42FC7E09-FBF6-4D4D-AEA5-58488EE8D29A}" srcOrd="0" destOrd="0" presId="urn:microsoft.com/office/officeart/2005/8/layout/process1"/>
    <dgm:cxn modelId="{DBCDDB07-F14E-4162-9AD9-709D06204998}" type="presParOf" srcId="{6F6D3835-E5D4-4D0D-81D1-BB479BE22E59}" destId="{6AE478C1-5899-406A-927F-721759B50342}" srcOrd="1" destOrd="0" presId="urn:microsoft.com/office/officeart/2005/8/layout/process1"/>
    <dgm:cxn modelId="{3E7B8F3F-7F86-4024-BD9A-FF5E5986C52C}" type="presParOf" srcId="{6AE478C1-5899-406A-927F-721759B50342}" destId="{20E1BA9D-9CFC-46FD-95A2-63F9EAC25D51}" srcOrd="0" destOrd="0" presId="urn:microsoft.com/office/officeart/2005/8/layout/process1"/>
    <dgm:cxn modelId="{ED33BDE6-9732-445F-B0DB-1FC36EA72F11}" type="presParOf" srcId="{6F6D3835-E5D4-4D0D-81D1-BB479BE22E59}" destId="{4FC6BAFC-2806-4962-B4A3-EC59E3FDD18A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8FB370-4372-4AF2-9EB7-D2268D20601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207D48-380F-44DB-ABB0-FB265903C18C}">
      <dgm:prSet/>
      <dgm:spPr>
        <a:solidFill>
          <a:srgbClr val="002060"/>
        </a:solidFill>
      </dgm:spPr>
      <dgm:t>
        <a:bodyPr/>
        <a:lstStyle/>
        <a:p>
          <a:pPr algn="just" rtl="0"/>
          <a:r>
            <a:rPr lang="en-US" dirty="0" smtClean="0"/>
            <a:t>Planning activities were conducted according to the Decree of the Chairman of the Committee for Emergency Situations and Civil Defense under the Government of Tajikistan, № 52 dated May 14, 2010, with the financial support UNDP and SDC</a:t>
          </a:r>
          <a:endParaRPr lang="ru-RU" dirty="0">
            <a:latin typeface="Times New Roman Tj" pitchFamily="18" charset="-52"/>
          </a:endParaRPr>
        </a:p>
      </dgm:t>
    </dgm:pt>
    <dgm:pt modelId="{5163F582-E57F-40E4-9EF4-D1D68B8643E2}" type="parTrans" cxnId="{7C9A9267-77BB-4444-A8B9-A46FBAD381A8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48A46437-683D-46DC-AE45-91E5F57C485A}" type="sibTrans" cxnId="{7C9A9267-77BB-4444-A8B9-A46FBAD381A8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83BE6711-A9B7-4555-A7D8-AC85D6087769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en-US" dirty="0" smtClean="0">
              <a:latin typeface="Times New Roman Tj" pitchFamily="18" charset="-52"/>
            </a:rPr>
            <a:t>The Planning activities have been carried out in four regions</a:t>
          </a:r>
          <a:r>
            <a:rPr lang="ru-RU" dirty="0" smtClean="0">
              <a:latin typeface="Times New Roman Tj" pitchFamily="18" charset="-52"/>
            </a:rPr>
            <a:t>.</a:t>
          </a:r>
          <a:endParaRPr lang="ru-RU" dirty="0">
            <a:latin typeface="Times New Roman Tj" pitchFamily="18" charset="-52"/>
          </a:endParaRPr>
        </a:p>
      </dgm:t>
    </dgm:pt>
    <dgm:pt modelId="{30B52189-9F87-4689-BE91-CCB51A310ADA}" type="parTrans" cxnId="{AAD37CCD-BBAA-4861-B1AD-5C9100FF469B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2C852586-22B5-46F3-8799-2CAD5FBDC133}" type="sibTrans" cxnId="{AAD37CCD-BBAA-4861-B1AD-5C9100FF469B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B0AC39B5-4442-4157-8F3E-6BA113077530}" type="pres">
      <dgm:prSet presAssocID="{638FB370-4372-4AF2-9EB7-D2268D2060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582FF7-C1F9-4B28-8210-6634604CE307}" type="pres">
      <dgm:prSet presAssocID="{B4207D48-380F-44DB-ABB0-FB265903C18C}" presName="parentText" presStyleLbl="node1" presStyleIdx="0" presStyleCnt="2" custScaleY="120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F1B11C-FA27-4681-9467-503A24552C49}" type="pres">
      <dgm:prSet presAssocID="{48A46437-683D-46DC-AE45-91E5F57C485A}" presName="spacer" presStyleCnt="0"/>
      <dgm:spPr/>
    </dgm:pt>
    <dgm:pt modelId="{C0182B78-1B88-495B-87E4-CD6A3EE073BD}" type="pres">
      <dgm:prSet presAssocID="{83BE6711-A9B7-4555-A7D8-AC85D6087769}" presName="parentText" presStyleLbl="node1" presStyleIdx="1" presStyleCnt="2" custScaleY="51785" custLinFactNeighborX="827" custLinFactNeighborY="-463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518C90-6927-4341-84FD-71E7509E2039}" type="presOf" srcId="{638FB370-4372-4AF2-9EB7-D2268D20601F}" destId="{B0AC39B5-4442-4157-8F3E-6BA113077530}" srcOrd="0" destOrd="0" presId="urn:microsoft.com/office/officeart/2005/8/layout/vList2"/>
    <dgm:cxn modelId="{0C35B9A0-E1BB-48D5-AFDE-9C83A714172D}" type="presOf" srcId="{B4207D48-380F-44DB-ABB0-FB265903C18C}" destId="{6C582FF7-C1F9-4B28-8210-6634604CE307}" srcOrd="0" destOrd="0" presId="urn:microsoft.com/office/officeart/2005/8/layout/vList2"/>
    <dgm:cxn modelId="{3F604BB1-A341-4519-9C63-0E55A7B577E7}" type="presOf" srcId="{83BE6711-A9B7-4555-A7D8-AC85D6087769}" destId="{C0182B78-1B88-495B-87E4-CD6A3EE073BD}" srcOrd="0" destOrd="0" presId="urn:microsoft.com/office/officeart/2005/8/layout/vList2"/>
    <dgm:cxn modelId="{AAD37CCD-BBAA-4861-B1AD-5C9100FF469B}" srcId="{638FB370-4372-4AF2-9EB7-D2268D20601F}" destId="{83BE6711-A9B7-4555-A7D8-AC85D6087769}" srcOrd="1" destOrd="0" parTransId="{30B52189-9F87-4689-BE91-CCB51A310ADA}" sibTransId="{2C852586-22B5-46F3-8799-2CAD5FBDC133}"/>
    <dgm:cxn modelId="{7C9A9267-77BB-4444-A8B9-A46FBAD381A8}" srcId="{638FB370-4372-4AF2-9EB7-D2268D20601F}" destId="{B4207D48-380F-44DB-ABB0-FB265903C18C}" srcOrd="0" destOrd="0" parTransId="{5163F582-E57F-40E4-9EF4-D1D68B8643E2}" sibTransId="{48A46437-683D-46DC-AE45-91E5F57C485A}"/>
    <dgm:cxn modelId="{D3CBD00F-FA72-492F-AA36-368B464BB18A}" type="presParOf" srcId="{B0AC39B5-4442-4157-8F3E-6BA113077530}" destId="{6C582FF7-C1F9-4B28-8210-6634604CE307}" srcOrd="0" destOrd="0" presId="urn:microsoft.com/office/officeart/2005/8/layout/vList2"/>
    <dgm:cxn modelId="{205C3870-1363-4C6B-8FFE-7C3C15F9370F}" type="presParOf" srcId="{B0AC39B5-4442-4157-8F3E-6BA113077530}" destId="{53F1B11C-FA27-4681-9467-503A24552C49}" srcOrd="1" destOrd="0" presId="urn:microsoft.com/office/officeart/2005/8/layout/vList2"/>
    <dgm:cxn modelId="{C5AACDFD-B3E0-419B-99EA-AF4532760A52}" type="presParOf" srcId="{B0AC39B5-4442-4157-8F3E-6BA113077530}" destId="{C0182B78-1B88-495B-87E4-CD6A3EE073BD}" srcOrd="2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E20EA1-CF4D-4F65-90D1-85288E2D487E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26D4D1-0BA5-4935-B377-451ED5C6DF7C}">
      <dgm:prSet/>
      <dgm:spPr/>
      <dgm:t>
        <a:bodyPr/>
        <a:lstStyle/>
        <a:p>
          <a:pPr rtl="0"/>
          <a:r>
            <a:rPr lang="en-US" b="1" dirty="0" smtClean="0">
              <a:solidFill>
                <a:srgbClr val="FFFF00"/>
              </a:solidFill>
              <a:latin typeface="Times New Roman Tj" pitchFamily="18" charset="-52"/>
            </a:rPr>
            <a:t>Basis for the development of emergency response plans:</a:t>
          </a:r>
          <a:endParaRPr lang="ru-RU" b="1" dirty="0">
            <a:solidFill>
              <a:srgbClr val="FFFF00"/>
            </a:solidFill>
            <a:latin typeface="Times New Roman Tj" pitchFamily="18" charset="-52"/>
          </a:endParaRPr>
        </a:p>
      </dgm:t>
    </dgm:pt>
    <dgm:pt modelId="{20BB90C5-95F6-4CC1-9B41-3F19538E86C9}" type="parTrans" cxnId="{7137F83A-EF33-46A5-9969-244DB5875C1B}">
      <dgm:prSet/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B80F3172-749F-4904-8620-2E25A1347755}" type="sibTrans" cxnId="{7137F83A-EF33-46A5-9969-244DB5875C1B}">
      <dgm:prSet/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69B38B53-8E3C-4983-A27D-9365F3AFCC99}" type="pres">
      <dgm:prSet presAssocID="{FEE20EA1-CF4D-4F65-90D1-85288E2D48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A2ED37-49DC-4179-B3F6-2DC5F52002DF}" type="pres">
      <dgm:prSet presAssocID="{9226D4D1-0BA5-4935-B377-451ED5C6DF7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37F83A-EF33-46A5-9969-244DB5875C1B}" srcId="{FEE20EA1-CF4D-4F65-90D1-85288E2D487E}" destId="{9226D4D1-0BA5-4935-B377-451ED5C6DF7C}" srcOrd="0" destOrd="0" parTransId="{20BB90C5-95F6-4CC1-9B41-3F19538E86C9}" sibTransId="{B80F3172-749F-4904-8620-2E25A1347755}"/>
    <dgm:cxn modelId="{B374397B-5973-4A25-915A-471FB671FC6F}" type="presOf" srcId="{9226D4D1-0BA5-4935-B377-451ED5C6DF7C}" destId="{2CA2ED37-49DC-4179-B3F6-2DC5F52002DF}" srcOrd="0" destOrd="0" presId="urn:microsoft.com/office/officeart/2005/8/layout/vList2"/>
    <dgm:cxn modelId="{25A6E74E-0385-4F71-8166-F9384D947474}" type="presOf" srcId="{FEE20EA1-CF4D-4F65-90D1-85288E2D487E}" destId="{69B38B53-8E3C-4983-A27D-9365F3AFCC99}" srcOrd="0" destOrd="0" presId="urn:microsoft.com/office/officeart/2005/8/layout/vList2"/>
    <dgm:cxn modelId="{AD490367-10F0-4093-887F-1CDA3F629287}" type="presParOf" srcId="{69B38B53-8E3C-4983-A27D-9365F3AFCC99}" destId="{2CA2ED37-49DC-4179-B3F6-2DC5F52002DF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34F9AA-B2A3-46BC-A26F-39503BC7065F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A3C835-615E-4612-A9F1-CC3FE1778A9B}">
      <dgm:prSet/>
      <dgm:spPr/>
      <dgm:t>
        <a:bodyPr/>
        <a:lstStyle/>
        <a:p>
          <a:pPr rtl="0"/>
          <a:r>
            <a:rPr lang="en-US" dirty="0" smtClean="0"/>
            <a:t>The Chiefs of Staff for Emergency Situations of the city of Dushanbe and  </a:t>
          </a:r>
          <a:r>
            <a:rPr lang="en-US" dirty="0" err="1" smtClean="0"/>
            <a:t>Hissar</a:t>
          </a:r>
          <a:r>
            <a:rPr lang="en-US" dirty="0" smtClean="0"/>
            <a:t> region</a:t>
          </a:r>
          <a:endParaRPr lang="ru-RU" b="1" dirty="0">
            <a:latin typeface="Times New Roman Tj" pitchFamily="18" charset="-52"/>
          </a:endParaRPr>
        </a:p>
      </dgm:t>
    </dgm:pt>
    <dgm:pt modelId="{31C702DE-73E5-4A3C-A922-605060093FC9}" type="parTrans" cxnId="{473BFFFC-CE60-4896-BB1B-50CFCADD2114}">
      <dgm:prSet/>
      <dgm:spPr/>
      <dgm:t>
        <a:bodyPr/>
        <a:lstStyle/>
        <a:p>
          <a:endParaRPr lang="ru-RU" b="1">
            <a:latin typeface="Times New Roman Tj" pitchFamily="18" charset="-52"/>
          </a:endParaRPr>
        </a:p>
      </dgm:t>
    </dgm:pt>
    <dgm:pt modelId="{DF82B1B4-E662-4C13-9D25-5B5AEF00470A}" type="sibTrans" cxnId="{473BFFFC-CE60-4896-BB1B-50CFCADD2114}">
      <dgm:prSet/>
      <dgm:spPr/>
      <dgm:t>
        <a:bodyPr/>
        <a:lstStyle/>
        <a:p>
          <a:endParaRPr lang="ru-RU" b="1">
            <a:latin typeface="Times New Roman Tj" pitchFamily="18" charset="-52"/>
          </a:endParaRPr>
        </a:p>
      </dgm:t>
    </dgm:pt>
    <dgm:pt modelId="{8D671712-0DD8-493C-9169-FF30501AA1D8}" type="pres">
      <dgm:prSet presAssocID="{4B34F9AA-B2A3-46BC-A26F-39503BC706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36ED7-8008-44D5-A092-47190E58FE8E}" type="pres">
      <dgm:prSet presAssocID="{37A3C835-615E-4612-A9F1-CC3FE1778A9B}" presName="node" presStyleLbl="node1" presStyleIdx="0" presStyleCnt="1" custScaleX="441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01BBC5-1E23-44B3-85E0-16544FD64056}" type="presOf" srcId="{4B34F9AA-B2A3-46BC-A26F-39503BC7065F}" destId="{8D671712-0DD8-493C-9169-FF30501AA1D8}" srcOrd="0" destOrd="0" presId="urn:microsoft.com/office/officeart/2005/8/layout/default"/>
    <dgm:cxn modelId="{BAB7F020-8B45-4871-9748-61E318FE6311}" type="presOf" srcId="{37A3C835-615E-4612-A9F1-CC3FE1778A9B}" destId="{54C36ED7-8008-44D5-A092-47190E58FE8E}" srcOrd="0" destOrd="0" presId="urn:microsoft.com/office/officeart/2005/8/layout/default"/>
    <dgm:cxn modelId="{473BFFFC-CE60-4896-BB1B-50CFCADD2114}" srcId="{4B34F9AA-B2A3-46BC-A26F-39503BC7065F}" destId="{37A3C835-615E-4612-A9F1-CC3FE1778A9B}" srcOrd="0" destOrd="0" parTransId="{31C702DE-73E5-4A3C-A922-605060093FC9}" sibTransId="{DF82B1B4-E662-4C13-9D25-5B5AEF00470A}"/>
    <dgm:cxn modelId="{E2D0C804-5325-4563-A5A9-C09CAED537DE}" type="presParOf" srcId="{8D671712-0DD8-493C-9169-FF30501AA1D8}" destId="{54C36ED7-8008-44D5-A092-47190E58FE8E}" srcOrd="0" destOrd="0" presId="urn:microsoft.com/office/officeart/2005/8/layout/default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40ED3F-6119-4BAD-868D-5B2368AC50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62D383-0140-4879-AD90-090FC3989239}">
      <dgm:prSet/>
      <dgm:spPr>
        <a:solidFill>
          <a:srgbClr val="FF0000"/>
        </a:solidFill>
      </dgm:spPr>
      <dgm:t>
        <a:bodyPr/>
        <a:lstStyle/>
        <a:p>
          <a:pPr algn="ctr" rtl="0"/>
          <a:r>
            <a:rPr lang="en-US" b="1" dirty="0" smtClean="0">
              <a:solidFill>
                <a:srgbClr val="FFFF00"/>
              </a:solidFill>
              <a:latin typeface="Times New Roman Tj" pitchFamily="18" charset="-52"/>
            </a:rPr>
            <a:t>Dushanbe, 17 -21 May, 2010	</a:t>
          </a:r>
          <a:endParaRPr lang="ru-RU" b="1" dirty="0">
            <a:solidFill>
              <a:srgbClr val="FFFF00"/>
            </a:solidFill>
            <a:latin typeface="Times New Roman Tj" pitchFamily="18" charset="-52"/>
          </a:endParaRPr>
        </a:p>
      </dgm:t>
    </dgm:pt>
    <dgm:pt modelId="{6B93B3C3-3546-444A-8185-812DA8999782}" type="parTrans" cxnId="{71F22C5D-B096-4A7F-A0B7-400A37D9FC8D}">
      <dgm:prSet/>
      <dgm:spPr/>
      <dgm:t>
        <a:bodyPr/>
        <a:lstStyle/>
        <a:p>
          <a:pPr algn="ctr"/>
          <a:endParaRPr lang="ru-RU"/>
        </a:p>
      </dgm:t>
    </dgm:pt>
    <dgm:pt modelId="{2568C680-D1F5-498C-A343-6368B36EC6A6}" type="sibTrans" cxnId="{71F22C5D-B096-4A7F-A0B7-400A37D9FC8D}">
      <dgm:prSet/>
      <dgm:spPr/>
      <dgm:t>
        <a:bodyPr/>
        <a:lstStyle/>
        <a:p>
          <a:pPr algn="ctr"/>
          <a:endParaRPr lang="ru-RU"/>
        </a:p>
      </dgm:t>
    </dgm:pt>
    <dgm:pt modelId="{E58F3049-EFD2-4D67-8DB5-01E389F0E017}" type="pres">
      <dgm:prSet presAssocID="{9E40ED3F-6119-4BAD-868D-5B2368AC50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C70280-C5BC-49B3-B6AF-A5E400A2B6AD}" type="pres">
      <dgm:prSet presAssocID="{9762D383-0140-4879-AD90-090FC398923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B8E8D6-0512-487C-B54F-E52117DBB081}" type="presOf" srcId="{9762D383-0140-4879-AD90-090FC3989239}" destId="{6EC70280-C5BC-49B3-B6AF-A5E400A2B6AD}" srcOrd="0" destOrd="0" presId="urn:microsoft.com/office/officeart/2005/8/layout/vList2"/>
    <dgm:cxn modelId="{E3F38F1B-C5F6-4472-8B1A-53B146DAD5F7}" type="presOf" srcId="{9E40ED3F-6119-4BAD-868D-5B2368AC5044}" destId="{E58F3049-EFD2-4D67-8DB5-01E389F0E017}" srcOrd="0" destOrd="0" presId="urn:microsoft.com/office/officeart/2005/8/layout/vList2"/>
    <dgm:cxn modelId="{71F22C5D-B096-4A7F-A0B7-400A37D9FC8D}" srcId="{9E40ED3F-6119-4BAD-868D-5B2368AC5044}" destId="{9762D383-0140-4879-AD90-090FC3989239}" srcOrd="0" destOrd="0" parTransId="{6B93B3C3-3546-444A-8185-812DA8999782}" sibTransId="{2568C680-D1F5-498C-A343-6368B36EC6A6}"/>
    <dgm:cxn modelId="{16239703-FB1F-43F3-8A86-17E3029739D8}" type="presParOf" srcId="{E58F3049-EFD2-4D67-8DB5-01E389F0E017}" destId="{6EC70280-C5BC-49B3-B6AF-A5E400A2B6AD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9C140E-DD25-4230-A3E1-F1D1FAB0985C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2D81C5-7617-4CC4-AFD0-0D5AFFD85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10DA4-857C-4DD6-B024-FC9BE2D391CC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7F1840-925A-413D-9213-243EB193E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35277-EA94-498E-947D-BFB528F8EE68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F8B12-0D3C-4CC8-B51F-2F0B3B281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966F-D870-4F29-A841-DFC4CC4B62F1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3D14-ADA0-4590-A49F-4C943191F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B7DB4-461A-4CFD-AC46-079935CD1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67456-E15B-458C-AF39-F04117FB5DE9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62E7F-CB84-4958-8C10-5F09DF5AA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4577-6C50-4511-BCF7-1D75DE7D222C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D6DFB-31A1-4DA6-805B-AC4CC999E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CF5DD-8C03-4158-BB1C-208042812F10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038E5-D7C4-4533-8C6C-094638870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9B7A0-C476-4C81-8DAB-D347B5998B79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E858-837B-4320-B2E7-6D72CEDDDF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ED20-D4F5-41DE-B19A-2EE399CDF2C1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F30A1-0F8B-4499-AB1E-684F9E75E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1BE1C-3250-44B4-AA4D-AD670612B3DE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E296E-8060-4042-BF15-B1DE0EA97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B681-E527-44C0-97BA-093D2DDB3A89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2E56E-F54C-448D-9B88-CD04B1E23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6208D-73B8-4C5A-BEC3-21A39EF98808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C5E12-49BC-4338-BA72-9BD287E8E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D8BB2D5-B8F6-401C-8AF6-F9FBCF33E8F9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AF2A97C7-24A9-484B-8CA3-24554D844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3" r:id="rId2"/>
    <p:sldLayoutId id="2147483811" r:id="rId3"/>
    <p:sldLayoutId id="2147483804" r:id="rId4"/>
    <p:sldLayoutId id="2147483805" r:id="rId5"/>
    <p:sldLayoutId id="2147483806" r:id="rId6"/>
    <p:sldLayoutId id="2147483807" r:id="rId7"/>
    <p:sldLayoutId id="2147483812" r:id="rId8"/>
    <p:sldLayoutId id="2147483813" r:id="rId9"/>
    <p:sldLayoutId id="2147483808" r:id="rId10"/>
    <p:sldLayoutId id="2147483809" r:id="rId11"/>
    <p:sldLayoutId id="214748381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12" Type="http://schemas.openxmlformats.org/officeDocument/2006/relationships/image" Target="../media/image1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image" Target="../media/image10.jpeg"/><Relationship Id="rId5" Type="http://schemas.openxmlformats.org/officeDocument/2006/relationships/diagramColors" Target="../diagrams/colors5.xml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Relationship Id="rId1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3143248"/>
          <a:ext cx="8643998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9" descr="Лог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214313"/>
            <a:ext cx="2928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Герби Точикистон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285750"/>
            <a:ext cx="276542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75" y="260350"/>
            <a:ext cx="142875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хема 9"/>
          <p:cNvGraphicFramePr/>
          <p:nvPr/>
        </p:nvGraphicFramePr>
        <p:xfrm>
          <a:off x="1357290" y="4929198"/>
          <a:ext cx="6038864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0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         </a:t>
            </a:r>
            <a:r>
              <a:rPr lang="en-US" smtClean="0">
                <a:solidFill>
                  <a:schemeClr val="tx1"/>
                </a:solidFill>
              </a:rPr>
              <a:t>The purpose of the Seminar</a:t>
            </a:r>
            <a:endParaRPr lang="ru-RU" smtClean="0">
              <a:solidFill>
                <a:schemeClr val="tx1"/>
              </a:solidFill>
            </a:endParaRPr>
          </a:p>
        </p:txBody>
      </p:sp>
      <p:pic>
        <p:nvPicPr>
          <p:cNvPr id="16387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0"/>
          <p:cNvSpPr>
            <a:spLocks noGrp="1" noChangeArrowheads="1"/>
          </p:cNvSpPr>
          <p:nvPr>
            <p:ph sz="quarter" idx="1"/>
          </p:nvPr>
        </p:nvSpPr>
        <p:spPr>
          <a:xfrm>
            <a:off x="428596" y="1643050"/>
            <a:ext cx="7772400" cy="5216813"/>
          </a:xfr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Development of plans for the prevention and elimination of natural and man-made disasters (city, district) </a:t>
            </a:r>
            <a:r>
              <a:rPr lang="ru-RU" sz="28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tg-Cyrl-TJ" sz="28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Training on the development of  a response plan</a:t>
            </a:r>
            <a:r>
              <a:rPr lang="ru-RU" sz="28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tg-Cyrl-TJ" sz="28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Calibri" pitchFamily="34" charset="0"/>
                <a:cs typeface="Calibri" pitchFamily="34" charset="0"/>
              </a:rPr>
              <a:t>- 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Capacity and experience enhancement of chiefs of CoES staff on development and planning of emergency response plans, data collection and inclusion of the data in an emergency plan.</a:t>
            </a:r>
            <a:endParaRPr lang="tg-Cyrl-TJ" sz="2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7921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>
            <a:spLocks noGrp="1" noChangeArrowheads="1"/>
          </p:cNvSpPr>
          <p:nvPr>
            <p:ph sz="quarter" idx="1"/>
          </p:nvPr>
        </p:nvSpPr>
        <p:spPr>
          <a:xfrm>
            <a:off x="285720" y="1643050"/>
            <a:ext cx="7772400" cy="4862870"/>
          </a:xfr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Tasks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:</a:t>
            </a:r>
            <a:endParaRPr lang="tg-Cyrl-TJ" sz="22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Development and implementation of an emergency plan to respond to natural and man-made disasters;</a:t>
            </a:r>
            <a:endParaRPr lang="tg-Cyrl-TJ" sz="22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Establishment and management of operational preparedness of the management staff of Civil Defense and other non-military institutions.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Responsibilities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:</a:t>
            </a:r>
            <a:endParaRPr lang="tg-Cyrl-TJ" sz="2200" dirty="0" smtClean="0">
              <a:latin typeface="Calibri" pitchFamily="34" charset="0"/>
              <a:cs typeface="Calibri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The direct guides in search and rescue and other emergency operations during accidents, catastrophes and natural disasters;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Supervision over the material support  of emergency response process by relevant institutions.</a:t>
            </a:r>
            <a:endParaRPr lang="tg-Cyrl-TJ" sz="22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</p:txBody>
      </p:sp>
      <p:sp>
        <p:nvSpPr>
          <p:cNvPr id="7" name="Rectangle 6"/>
          <p:cNvSpPr/>
          <p:nvPr/>
        </p:nvSpPr>
        <p:spPr>
          <a:xfrm>
            <a:off x="1500188" y="785813"/>
            <a:ext cx="61436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000" dirty="0"/>
              <a:t>Tasks and responsibilities:</a:t>
            </a:r>
            <a:endParaRPr lang="tg-Cyrl-TJ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643063" y="285750"/>
            <a:ext cx="727233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Identifications – outcomes of the seminar</a:t>
            </a:r>
            <a:r>
              <a:rPr lang="ru-RU" dirty="0" smtClean="0"/>
              <a:t>:</a:t>
            </a:r>
            <a:endParaRPr lang="tg-Cyrl-TJ" dirty="0" smtClean="0"/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643050"/>
            <a:ext cx="7772400" cy="510909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>
              <a:buFontTx/>
              <a:buChar char="-"/>
              <a:defRPr/>
            </a:pPr>
            <a:r>
              <a:rPr lang="en-US" sz="2100" dirty="0">
                <a:latin typeface="Calibri" pitchFamily="34" charset="0"/>
                <a:cs typeface="Calibri" pitchFamily="34" charset="0"/>
              </a:rPr>
              <a:t> Unidentified emergency plans in city and regional CoES offices before the conduction of the seminar;</a:t>
            </a:r>
            <a:endParaRPr lang="ru-RU" sz="21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ru-RU" sz="2100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-"/>
              <a:defRPr/>
            </a:pPr>
            <a:r>
              <a:rPr lang="en-US" sz="2100" dirty="0">
                <a:latin typeface="Calibri" pitchFamily="34" charset="0"/>
                <a:cs typeface="Calibri" pitchFamily="34" charset="0"/>
              </a:rPr>
              <a:t>Action plans of management staff of the cities and region bodies;</a:t>
            </a:r>
          </a:p>
          <a:p>
            <a:pPr>
              <a:defRPr/>
            </a:pPr>
            <a:r>
              <a:rPr lang="ru-RU" sz="2100" dirty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1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defRPr/>
            </a:pPr>
            <a:r>
              <a:rPr lang="en-US" sz="2100" dirty="0">
                <a:latin typeface="Calibri" pitchFamily="34" charset="0"/>
                <a:cs typeface="Calibri" pitchFamily="34" charset="0"/>
              </a:rPr>
              <a:t>- Attraction of support and internal funds, as well as the support and resources coming from the parent organizations were not specified, which lead to challenges in emergency response</a:t>
            </a:r>
            <a:r>
              <a:rPr lang="ru-RU" sz="21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FontTx/>
              <a:buChar char="-"/>
              <a:defRPr/>
            </a:pPr>
            <a:endParaRPr lang="tg-Cyrl-TJ" sz="2100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-"/>
              <a:defRPr/>
            </a:pPr>
            <a:r>
              <a:rPr lang="en-US" sz="2100" dirty="0">
                <a:latin typeface="Calibri" pitchFamily="34" charset="0"/>
                <a:cs typeface="Calibri" pitchFamily="34" charset="0"/>
              </a:rPr>
              <a:t>Attraction of support and resources to respond to natural and man-made disasters identified;</a:t>
            </a:r>
          </a:p>
          <a:p>
            <a:pPr>
              <a:defRPr/>
            </a:pPr>
            <a:endParaRPr lang="ru-RU" sz="2100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-"/>
              <a:defRPr/>
            </a:pPr>
            <a:r>
              <a:rPr lang="en-US" sz="2100" dirty="0">
                <a:latin typeface="Calibri" pitchFamily="34" charset="0"/>
                <a:cs typeface="Calibri" pitchFamily="34" charset="0"/>
              </a:rPr>
              <a:t>These plans are coordinated with the governing bodies and have been used as a guide for emergency </a:t>
            </a:r>
            <a:r>
              <a:rPr lang="en-US" sz="2100" dirty="0">
                <a:latin typeface="Calibri" pitchFamily="34" charset="0"/>
                <a:cs typeface="Calibri" pitchFamily="34" charset="0"/>
              </a:rPr>
              <a:t>response</a:t>
            </a:r>
            <a:r>
              <a:rPr lang="ru-RU" sz="2100" dirty="0">
                <a:latin typeface="Calibri" pitchFamily="34" charset="0"/>
                <a:cs typeface="Calibri" pitchFamily="34" charset="0"/>
              </a:rPr>
              <a:t>. </a:t>
            </a:r>
            <a:endParaRPr lang="tg-Cyrl-TJ" sz="2100" dirty="0">
              <a:latin typeface="Calibri" pitchFamily="34" charset="0"/>
              <a:cs typeface="Calibri" pitchFamily="34" charset="0"/>
            </a:endParaRPr>
          </a:p>
          <a:p>
            <a:pPr marL="342900" indent="-342900" algn="just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ru-RU" sz="2100" dirty="0">
              <a:latin typeface="+mj-lt"/>
            </a:endParaRPr>
          </a:p>
        </p:txBody>
      </p:sp>
      <p:pic>
        <p:nvPicPr>
          <p:cNvPr id="18438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643063" y="285750"/>
            <a:ext cx="7272337" cy="1143000"/>
          </a:xfrm>
        </p:spPr>
        <p:txBody>
          <a:bodyPr/>
          <a:lstStyle/>
          <a:p>
            <a:pPr eaLnBrk="1" hangingPunct="1"/>
            <a:r>
              <a:rPr lang="en-US" sz="2000" b="1" smtClean="0">
                <a:solidFill>
                  <a:schemeClr val="tx1"/>
                </a:solidFill>
              </a:rPr>
              <a:t>Structure of Plan of warning and evacuation during natural and man- made disasters: </a:t>
            </a:r>
            <a:endParaRPr lang="tg-Cyrl-TJ" sz="2000" b="1" smtClean="0"/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643050"/>
            <a:ext cx="7772400" cy="489364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 Is approved by Chiefs of city and regional CoES;</a:t>
            </a:r>
            <a:endParaRPr lang="tg-Cyrl-TJ" sz="24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 Coordinated by heads of headquarters of city regional CoES;</a:t>
            </a:r>
            <a:endParaRPr lang="tg-Cyrl-TJ" sz="24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 Corrected/updated annually;</a:t>
            </a:r>
            <a:endParaRPr lang="tg-Cyrl-TJ" sz="24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 Consist of two sections and attachments;</a:t>
            </a:r>
            <a:endParaRPr lang="tg-Cyrl-TJ" sz="24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tg-Cyrl-TJ" sz="2400" dirty="0">
                <a:latin typeface="Calibri" pitchFamily="34" charset="0"/>
                <a:cs typeface="Calibri" pitchFamily="34" charset="0"/>
              </a:rPr>
              <a:t>- </a:t>
            </a:r>
            <a:r>
              <a:rPr lang="tg-Cyrl-TJ" sz="2400" b="1" dirty="0">
                <a:latin typeface="Calibri" pitchFamily="34" charset="0"/>
                <a:cs typeface="Calibri" pitchFamily="34" charset="0"/>
              </a:rPr>
              <a:t>Section 1 </a:t>
            </a:r>
            <a:r>
              <a:rPr lang="tg-Cyrl-TJ" sz="2400" dirty="0">
                <a:latin typeface="Calibri" pitchFamily="34" charset="0"/>
                <a:cs typeface="Calibri" pitchFamily="34" charset="0"/>
              </a:rPr>
              <a:t>– Short geographical description, economic situation, evaluation of possible emerged ES,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accidents, disasters of natural or manmade character</a:t>
            </a:r>
            <a:r>
              <a:rPr lang="tg-Cyrl-TJ" sz="24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FontTx/>
              <a:buChar char="-"/>
              <a:defRPr/>
            </a:pPr>
            <a:r>
              <a:rPr lang="tg-Cyrl-TJ" sz="2400" b="1" dirty="0">
                <a:latin typeface="Calibri" pitchFamily="34" charset="0"/>
                <a:cs typeface="Calibri" pitchFamily="34" charset="0"/>
              </a:rPr>
              <a:t>Section 2  </a:t>
            </a:r>
            <a:r>
              <a:rPr lang="tg-Cyrl-TJ" sz="2400" dirty="0">
                <a:latin typeface="Calibri" pitchFamily="34" charset="0"/>
                <a:cs typeface="Calibri" pitchFamily="34" charset="0"/>
              </a:rPr>
              <a:t>-  Actions on reduction and elimination of risk of natural disasters, accidents, and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manmade catastrophes</a:t>
            </a:r>
            <a:r>
              <a:rPr lang="tg-Cyrl-TJ" sz="2400" dirty="0">
                <a:latin typeface="Calibri" pitchFamily="34" charset="0"/>
                <a:cs typeface="Calibri" pitchFamily="34" charset="0"/>
              </a:rPr>
              <a:t>;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-"/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  In each section there are sub-sections and city and region’s information;</a:t>
            </a:r>
            <a:endParaRPr lang="tg-Cyrl-TJ" sz="2400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-"/>
              <a:defRPr/>
            </a:pPr>
            <a:endParaRPr lang="tg-Cyrl-TJ" sz="2400" dirty="0"/>
          </a:p>
        </p:txBody>
      </p:sp>
      <p:pic>
        <p:nvPicPr>
          <p:cNvPr id="19462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643063" y="285750"/>
            <a:ext cx="7272337" cy="1143000"/>
          </a:xfrm>
        </p:spPr>
        <p:txBody>
          <a:bodyPr/>
          <a:lstStyle/>
          <a:p>
            <a:r>
              <a:rPr lang="en-US" sz="20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Section 1 – Short geographical description, economic status, evaluation of possible emerged ES, accidents, catastrophes of natural and manmade character: </a:t>
            </a:r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643050"/>
            <a:ext cx="7772400" cy="46628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700" dirty="0">
                <a:latin typeface="Calibri" pitchFamily="34" charset="0"/>
                <a:cs typeface="Calibri" pitchFamily="34" charset="0"/>
              </a:rPr>
              <a:t>1 – Relief of cities and regions;</a:t>
            </a:r>
            <a:endParaRPr lang="tg-Cyrl-TJ" sz="27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700" dirty="0">
                <a:latin typeface="Calibri" pitchFamily="34" charset="0"/>
                <a:cs typeface="Calibri" pitchFamily="34" charset="0"/>
              </a:rPr>
              <a:t>2 – Administrative divisions, population size, construction of houses and communication system of cities and regions;</a:t>
            </a:r>
            <a:endParaRPr lang="tg-Cyrl-TJ" sz="27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700" dirty="0">
                <a:latin typeface="Calibri" pitchFamily="34" charset="0"/>
                <a:cs typeface="Calibri" pitchFamily="34" charset="0"/>
              </a:rPr>
              <a:t>3 – Economic indicators;</a:t>
            </a:r>
            <a:endParaRPr lang="tg-Cyrl-TJ" sz="27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700" dirty="0">
                <a:latin typeface="Calibri" pitchFamily="34" charset="0"/>
                <a:cs typeface="Calibri" pitchFamily="34" charset="0"/>
              </a:rPr>
              <a:t>4 – Roads, communication and transport;</a:t>
            </a:r>
            <a:endParaRPr lang="tg-Cyrl-TJ" sz="27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tg-Cyrl-TJ" sz="2700" dirty="0">
                <a:latin typeface="Calibri" pitchFamily="34" charset="0"/>
                <a:cs typeface="Calibri" pitchFamily="34" charset="0"/>
              </a:rPr>
              <a:t>5 – List of potential dangerous objects which during ES might lead to </a:t>
            </a:r>
            <a:r>
              <a:rPr lang="en-US" sz="2700" dirty="0">
                <a:latin typeface="Calibri" pitchFamily="34" charset="0"/>
                <a:cs typeface="Calibri" pitchFamily="34" charset="0"/>
              </a:rPr>
              <a:t>material loss</a:t>
            </a:r>
            <a:r>
              <a:rPr lang="tg-Cyrl-TJ" sz="27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defRPr/>
            </a:pPr>
            <a:r>
              <a:rPr lang="en-US" sz="2700" dirty="0">
                <a:latin typeface="Calibri" pitchFamily="34" charset="0"/>
                <a:cs typeface="Calibri" pitchFamily="34" charset="0"/>
              </a:rPr>
              <a:t>6 –Possible epidemiological unstable section/territories;</a:t>
            </a:r>
            <a:endParaRPr lang="tg-Cyrl-TJ" sz="2700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ru-RU" sz="2700" dirty="0">
                <a:latin typeface="Calibri" pitchFamily="34" charset="0"/>
                <a:cs typeface="Calibri" pitchFamily="34" charset="0"/>
              </a:rPr>
              <a:t>7 – </a:t>
            </a:r>
            <a:r>
              <a:rPr lang="en-US" sz="2700" dirty="0">
                <a:latin typeface="Calibri" pitchFamily="34" charset="0"/>
                <a:cs typeface="Calibri" pitchFamily="34" charset="0"/>
              </a:rPr>
              <a:t>Possible epizootic sections/territories</a:t>
            </a:r>
            <a:r>
              <a:rPr lang="ru-RU" sz="2700" dirty="0">
                <a:latin typeface="Calibri" pitchFamily="34" charset="0"/>
                <a:cs typeface="Calibri" pitchFamily="34" charset="0"/>
              </a:rPr>
              <a:t>; </a:t>
            </a:r>
            <a:endParaRPr lang="tg-Cyrl-TJ" sz="27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486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643063" y="285750"/>
            <a:ext cx="7272337" cy="1143000"/>
          </a:xfrm>
        </p:spPr>
        <p:txBody>
          <a:bodyPr/>
          <a:lstStyle/>
          <a:p>
            <a:pPr eaLnBrk="1" hangingPunct="1"/>
            <a:r>
              <a:rPr lang="en-US" sz="2000" b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Section 2  -  Actions on reduction and elimination of risk of natural disasters, accidents, and man-made catastrophes:</a:t>
            </a:r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643050"/>
            <a:ext cx="7772400" cy="489364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1 - Emergency situations (earthquake, mudslide, landslide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...);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2 – Search and rescue activities and other emergency situations;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3 – Time management on arrival of rescue units to the site;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4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- 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Sequence of search and rescue and other activities;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5 – Material support during elimination of emergency situations;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6 – Food and other necessary supplies;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7 -  Engineering supply;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8 – Medical supply;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9 – Conducting evacuation activities;</a:t>
            </a:r>
          </a:p>
          <a:p>
            <a:pPr>
              <a:defRPr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Attachments to the plan necessary for additional activities.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510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 txBox="1">
            <a:spLocks noChangeArrowheads="1"/>
          </p:cNvSpPr>
          <p:nvPr/>
        </p:nvSpPr>
        <p:spPr bwMode="auto">
          <a:xfrm>
            <a:off x="357158" y="1571612"/>
            <a:ext cx="7572428" cy="49398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2400" dirty="0">
              <a:latin typeface="+mj-lt"/>
            </a:endParaRP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Char char="-"/>
              <a:defRPr/>
            </a:pPr>
            <a:r>
              <a:rPr lang="en-US" sz="2500" dirty="0">
                <a:latin typeface="+mj-lt"/>
              </a:rPr>
              <a:t>Developed </a:t>
            </a:r>
            <a:r>
              <a:rPr lang="en-US" sz="2500" dirty="0">
                <a:latin typeface="+mj-lt"/>
              </a:rPr>
              <a:t>emergency response plans should be agreed upon and approved by the chiefs of city and regional civil defense offices, and advocated  by planning and operations department of CoES</a:t>
            </a:r>
            <a:r>
              <a:rPr lang="en-US" sz="2500" dirty="0">
                <a:latin typeface="+mj-lt"/>
              </a:rPr>
              <a:t>;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Char char="-"/>
              <a:defRPr/>
            </a:pPr>
            <a:endParaRPr lang="ru-RU" sz="2500" dirty="0">
              <a:latin typeface="+mj-lt"/>
            </a:endParaRP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500" dirty="0">
                <a:latin typeface="+mj-lt"/>
              </a:rPr>
              <a:t>- </a:t>
            </a:r>
            <a:r>
              <a:rPr lang="en-US" sz="2500" dirty="0">
                <a:latin typeface="+mj-lt"/>
              </a:rPr>
              <a:t>  Up to date, the audit resulted  in 50% of the plans approved by the chiefs of city and regional civil defense offices, and the remaining 50% is at the stage of coordination and signing by the chiefs of the civil defense</a:t>
            </a:r>
            <a:r>
              <a:rPr lang="ru-RU" sz="2500" dirty="0">
                <a:latin typeface="+mj-lt"/>
              </a:rPr>
              <a:t>. </a:t>
            </a:r>
            <a:endParaRPr lang="tg-Cyrl-TJ" sz="2500" dirty="0">
              <a:latin typeface="+mj-lt"/>
            </a:endParaRPr>
          </a:p>
          <a:p>
            <a:pPr marL="342900" indent="-342900" algn="just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ru-RU" sz="2100" dirty="0">
              <a:latin typeface="+mj-lt"/>
            </a:endParaRPr>
          </a:p>
        </p:txBody>
      </p:sp>
      <p:pic>
        <p:nvPicPr>
          <p:cNvPr id="22533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1643063" y="500063"/>
            <a:ext cx="6357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Up to date approved plans of cities and regions:</a:t>
            </a:r>
            <a:endParaRPr lang="tg-Cyrl-TJ" sz="2400" b="1"/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571612"/>
            <a:ext cx="7572428" cy="51398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Dushanbe: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dirty="0">
                <a:latin typeface="Calibri" pitchFamily="34" charset="0"/>
                <a:cs typeface="Calibri" pitchFamily="34" charset="0"/>
              </a:rPr>
              <a:t>Districts: 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Ismoili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Somoni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Sino, Firdausi,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Shomansur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 err="1">
                <a:latin typeface="Calibri" pitchFamily="34" charset="0"/>
                <a:cs typeface="Calibri" pitchFamily="34" charset="0"/>
              </a:rPr>
              <a:t>Hissar</a:t>
            </a:r>
            <a:r>
              <a:rPr lang="en-US" sz="1900" b="1" dirty="0">
                <a:latin typeface="Calibri" pitchFamily="34" charset="0"/>
                <a:cs typeface="Calibri" pitchFamily="34" charset="0"/>
              </a:rPr>
              <a:t> region: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Cities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Tursunzade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and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Vahdat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Districts: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Varzob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Shahrinav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Fayzobod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Rudaki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Hisor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Khatlon Region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Cities: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Kugantyube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Sarband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Norak.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Districts: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Vakhsh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Bokhtar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Kumsangir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Punch,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Chalolidin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Rumi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Sharitus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dirty="0" err="1">
                <a:latin typeface="Calibri" pitchFamily="34" charset="0"/>
                <a:cs typeface="Calibri" pitchFamily="34" charset="0"/>
              </a:rPr>
              <a:t>Kobodion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Khusrav, Khuroson,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Hochamaston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Chilikul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Evon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Kulyab region: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City: 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Kulyab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b="1" dirty="0">
                <a:latin typeface="Calibri" pitchFamily="34" charset="0"/>
                <a:cs typeface="Calibri" pitchFamily="34" charset="0"/>
              </a:rPr>
              <a:t>Districts: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Muminobod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Shurobod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Hamadoni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Vose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Dangara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Temurmalik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en-US" sz="1900" dirty="0" err="1">
                <a:latin typeface="Calibri" pitchFamily="34" charset="0"/>
                <a:cs typeface="Calibri" pitchFamily="34" charset="0"/>
              </a:rPr>
              <a:t>Khovaling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Balchuvon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Farkhor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.</a:t>
            </a:r>
            <a:endParaRPr lang="ru-RU" sz="1900" dirty="0">
              <a:latin typeface="Calibri" pitchFamily="34" charset="0"/>
              <a:cs typeface="Calibri" pitchFamily="34" charset="0"/>
            </a:endParaRP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tg-Cyrl-TJ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0298" y="4643446"/>
            <a:ext cx="421484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Thank you for your attention!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24579" name="Picture 19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60350"/>
            <a:ext cx="2500313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285750"/>
            <a:ext cx="114300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Suhrob\Рабочий стол\TAJIKISTAN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3571868" y="285728"/>
            <a:ext cx="2214578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2" name="Picture 10" descr="дж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53035">
            <a:off x="252413" y="2668588"/>
            <a:ext cx="42227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 descr="дж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25883" flipH="1">
            <a:off x="4768850" y="2857500"/>
            <a:ext cx="42656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671878" y="428604"/>
          <a:ext cx="5186402" cy="5983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D:\foto\23-феврал\IMG_00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000108"/>
            <a:ext cx="3286148" cy="4381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10" descr="дж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2153035">
            <a:off x="109538" y="660400"/>
            <a:ext cx="18383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2643174" cy="939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2028825"/>
            <a:ext cx="8501062" cy="757238"/>
          </a:xfrm>
          <a:solidFill>
            <a:srgbClr val="002060"/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000" b="1" smtClean="0">
                <a:solidFill>
                  <a:srgbClr val="FFFF00"/>
                </a:solidFill>
                <a:latin typeface="Times New Roman Tj" pitchFamily="18" charset="-52"/>
              </a:rPr>
              <a:t>Basis for the development of plans for the cities and regions for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>
                <a:solidFill>
                  <a:srgbClr val="FFFF00"/>
                </a:solidFill>
                <a:latin typeface="Times New Roman Tj" pitchFamily="18" charset="-52"/>
              </a:rPr>
              <a:t>emergency prevention and response</a:t>
            </a:r>
            <a:endParaRPr lang="ru-RU" sz="2000" b="1" smtClean="0">
              <a:solidFill>
                <a:srgbClr val="FFFF00"/>
              </a:solidFill>
              <a:latin typeface="Times New Roman Tj" pitchFamily="18" charset="-52"/>
            </a:endParaRPr>
          </a:p>
          <a:p>
            <a:pPr eaLnBrk="1" hangingPunct="1"/>
            <a:endParaRPr lang="ru-RU" sz="2000" b="1" smtClean="0">
              <a:solidFill>
                <a:srgbClr val="FFFF00"/>
              </a:solidFill>
              <a:latin typeface="Times New Roman Tj" pitchFamily="18" charset="-5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2" y="2857496"/>
            <a:ext cx="1863202" cy="3857652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223" name="Группа 28"/>
          <p:cNvGrpSpPr>
            <a:grpSpLocks/>
          </p:cNvGrpSpPr>
          <p:nvPr/>
        </p:nvGrpSpPr>
        <p:grpSpPr bwMode="auto">
          <a:xfrm>
            <a:off x="493713" y="2786063"/>
            <a:ext cx="8431212" cy="3932237"/>
            <a:chOff x="494221" y="2500306"/>
            <a:chExt cx="8431520" cy="40745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94221" y="2500306"/>
              <a:ext cx="1863202" cy="4071966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5" name="Группа 8"/>
            <p:cNvGrpSpPr/>
            <p:nvPr/>
          </p:nvGrpSpPr>
          <p:grpSpPr>
            <a:xfrm>
              <a:off x="2500289" y="2571744"/>
              <a:ext cx="1863211" cy="4003122"/>
              <a:chOff x="500024" y="3071810"/>
              <a:chExt cx="2071712" cy="3502732"/>
            </a:xfrm>
            <a:solidFill>
              <a:srgbClr val="FF0000"/>
            </a:solidFill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500034" y="3071810"/>
                <a:ext cx="2071702" cy="3500462"/>
              </a:xfrm>
              <a:prstGeom prst="roundRect">
                <a:avLst/>
              </a:prstGeom>
              <a:grpFill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500024" y="3074080"/>
                <a:ext cx="2071702" cy="3500462"/>
              </a:xfrm>
              <a:prstGeom prst="roundRect">
                <a:avLst/>
              </a:prstGeom>
              <a:grpFill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Скругленный прямоугольник 18"/>
            <p:cNvSpPr/>
            <p:nvPr/>
          </p:nvSpPr>
          <p:spPr>
            <a:xfrm>
              <a:off x="6995996" y="2643182"/>
              <a:ext cx="1929745" cy="3929090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34" name="Rectangle 1"/>
            <p:cNvSpPr>
              <a:spLocks noChangeArrowheads="1"/>
            </p:cNvSpPr>
            <p:nvPr/>
          </p:nvSpPr>
          <p:spPr bwMode="auto">
            <a:xfrm>
              <a:off x="571471" y="3240521"/>
              <a:ext cx="1571636" cy="2104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US" sz="1400" b="1">
                <a:solidFill>
                  <a:srgbClr val="FFFF00"/>
                </a:solidFill>
                <a:latin typeface="Times New Roman Taj" pitchFamily="18" charset="0"/>
                <a:ea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n-US" sz="14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Basis for the development of plans for the cities and regions for</a:t>
              </a:r>
            </a:p>
            <a:p>
              <a:pPr algn="ctr"/>
              <a:r>
                <a:rPr lang="en-US" sz="14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emergency prevention and response</a:t>
              </a:r>
            </a:p>
          </p:txBody>
        </p:sp>
        <p:sp>
          <p:nvSpPr>
            <p:cNvPr id="9235" name="Rectangle 2"/>
            <p:cNvSpPr>
              <a:spLocks noChangeArrowheads="1"/>
            </p:cNvSpPr>
            <p:nvPr/>
          </p:nvSpPr>
          <p:spPr bwMode="auto">
            <a:xfrm>
              <a:off x="2500289" y="4129130"/>
              <a:ext cx="1714400" cy="861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6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National Plan of the Republic of Tajikistan</a:t>
              </a:r>
              <a:endParaRPr lang="ru-RU" sz="1600" b="1">
                <a:solidFill>
                  <a:srgbClr val="FFFF00"/>
                </a:solidFill>
                <a:latin typeface="Times New Roman Taj" pitchFamily="18" charset="0"/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9236" name="Rectangle 3"/>
            <p:cNvSpPr>
              <a:spLocks noChangeArrowheads="1"/>
            </p:cNvSpPr>
            <p:nvPr/>
          </p:nvSpPr>
          <p:spPr bwMode="auto">
            <a:xfrm>
              <a:off x="4929490" y="3574523"/>
              <a:ext cx="1714400" cy="2136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US" sz="1600" b="1">
                <a:solidFill>
                  <a:srgbClr val="FFFF00"/>
                </a:solidFill>
                <a:latin typeface="Times New Roman Taj" pitchFamily="18" charset="0"/>
                <a:ea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n-US" sz="16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National Disaster Risk Management Strategy of the Republic of Tajikistan for 2010-2015</a:t>
              </a:r>
              <a:r>
                <a:rPr lang="ru-RU" sz="16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.</a:t>
              </a:r>
            </a:p>
          </p:txBody>
        </p:sp>
        <p:sp>
          <p:nvSpPr>
            <p:cNvPr id="9237" name="Rectangle 4"/>
            <p:cNvSpPr>
              <a:spLocks noChangeArrowheads="1"/>
            </p:cNvSpPr>
            <p:nvPr/>
          </p:nvSpPr>
          <p:spPr bwMode="auto">
            <a:xfrm>
              <a:off x="7143924" y="4130644"/>
              <a:ext cx="1642966" cy="124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Urban and rural development strategy.</a:t>
              </a:r>
              <a:endParaRPr lang="ru-RU" b="1">
                <a:solidFill>
                  <a:srgbClr val="FFFF00"/>
                </a:solidFill>
                <a:latin typeface="Times New Roman Taj" pitchFamily="18" charset="0"/>
                <a:ea typeface="Calibri" pitchFamily="34" charset="0"/>
                <a:cs typeface="Times New Roman" pitchFamily="18" charset="0"/>
              </a:endParaRPr>
            </a:p>
          </p:txBody>
        </p:sp>
        <p:pic>
          <p:nvPicPr>
            <p:cNvPr id="25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5500694" y="3000372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6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7786710" y="3000372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7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3214678" y="2928934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8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1071538" y="2643182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714612" y="-51410"/>
            <a:ext cx="6286544" cy="1692771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en-US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An actual need for such a response plan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>
              <a:buFontTx/>
              <a:buChar char="-"/>
              <a:defRPr/>
            </a:pPr>
            <a:r>
              <a:rPr lang="en-US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To meet the requirements of the Republic of Tajikistan in the field of disaster response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>
              <a:buFontTx/>
              <a:buChar char="-"/>
              <a:defRPr/>
            </a:pPr>
            <a:r>
              <a:rPr lang="en-US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Contribute to the development of an emergency response system for the period of 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2009-2014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ChangeArrowheads="1"/>
          </p:cNvSpPr>
          <p:nvPr/>
        </p:nvSpPr>
        <p:spPr bwMode="auto">
          <a:xfrm>
            <a:off x="500034" y="1500174"/>
            <a:ext cx="7858180" cy="44935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>
              <a:defRPr/>
            </a:pPr>
            <a:endParaRPr lang="ru-RU" sz="24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18</a:t>
            </a:r>
            <a:r>
              <a:rPr lang="ru-RU" sz="2600" dirty="0">
                <a:latin typeface="+mj-lt"/>
              </a:rPr>
              <a:t>-22 </a:t>
            </a:r>
            <a:r>
              <a:rPr lang="en-US" sz="2600" dirty="0">
                <a:latin typeface="+mj-lt"/>
              </a:rPr>
              <a:t>May,</a:t>
            </a:r>
            <a:r>
              <a:rPr lang="ru-RU" sz="2600" dirty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City of Kurgan-</a:t>
            </a:r>
            <a:r>
              <a:rPr lang="en-US" sz="2600" dirty="0" err="1">
                <a:latin typeface="+mj-lt"/>
              </a:rPr>
              <a:t>Tyube</a:t>
            </a:r>
            <a:r>
              <a:rPr lang="en-US" sz="2600" dirty="0">
                <a:latin typeface="+mj-lt"/>
              </a:rPr>
              <a:t> of  Khatlon region</a:t>
            </a:r>
            <a:r>
              <a:rPr lang="ru-RU" sz="2600" dirty="0">
                <a:latin typeface="+mj-lt"/>
              </a:rPr>
              <a:t>;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en-US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24-28 </a:t>
            </a:r>
            <a:r>
              <a:rPr lang="en-US" sz="2600" dirty="0">
                <a:latin typeface="+mj-lt"/>
              </a:rPr>
              <a:t>May</a:t>
            </a:r>
            <a:r>
              <a:rPr lang="ru-RU" sz="2600" dirty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City of Dushanbe</a:t>
            </a:r>
            <a:r>
              <a:rPr lang="ru-RU" sz="2600" dirty="0">
                <a:latin typeface="+mj-lt"/>
              </a:rPr>
              <a:t>,  </a:t>
            </a:r>
            <a:r>
              <a:rPr lang="en-US" sz="2600" dirty="0" err="1">
                <a:latin typeface="+mj-lt"/>
              </a:rPr>
              <a:t>Hissar</a:t>
            </a:r>
            <a:r>
              <a:rPr lang="en-US" sz="2600" dirty="0">
                <a:latin typeface="+mj-lt"/>
              </a:rPr>
              <a:t> valley regions;</a:t>
            </a: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 1-5 </a:t>
            </a:r>
            <a:r>
              <a:rPr lang="en-US" sz="2600" dirty="0">
                <a:latin typeface="+mj-lt"/>
              </a:rPr>
              <a:t>June</a:t>
            </a:r>
            <a:r>
              <a:rPr lang="ru-RU" sz="2600" dirty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Rasht region</a:t>
            </a:r>
            <a:r>
              <a:rPr lang="ru-RU" sz="2600" dirty="0">
                <a:latin typeface="+mj-lt"/>
              </a:rPr>
              <a:t>, </a:t>
            </a:r>
            <a:r>
              <a:rPr lang="en-US" sz="2600" dirty="0">
                <a:latin typeface="+mj-lt"/>
              </a:rPr>
              <a:t>districts of Rasht region</a:t>
            </a:r>
            <a:r>
              <a:rPr lang="ru-RU" sz="2600" dirty="0">
                <a:latin typeface="+mj-lt"/>
              </a:rPr>
              <a:t>;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15- 19 </a:t>
            </a:r>
            <a:r>
              <a:rPr lang="en-US" sz="2600" dirty="0">
                <a:latin typeface="+mj-lt"/>
              </a:rPr>
              <a:t>June City of </a:t>
            </a:r>
            <a:r>
              <a:rPr lang="en-US" sz="2600" dirty="0" err="1">
                <a:latin typeface="+mj-lt"/>
              </a:rPr>
              <a:t>Khujand</a:t>
            </a:r>
            <a:r>
              <a:rPr lang="en-US" sz="2600" dirty="0">
                <a:latin typeface="+mj-lt"/>
              </a:rPr>
              <a:t> of Sughd region;</a:t>
            </a: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6-10 </a:t>
            </a:r>
            <a:r>
              <a:rPr lang="en-US" sz="2600" dirty="0">
                <a:latin typeface="+mj-lt"/>
              </a:rPr>
              <a:t>July City of </a:t>
            </a:r>
            <a:r>
              <a:rPr lang="en-US" sz="2600" dirty="0" err="1">
                <a:latin typeface="+mj-lt"/>
              </a:rPr>
              <a:t>Khorog</a:t>
            </a:r>
            <a:r>
              <a:rPr lang="ru-RU" sz="2600" dirty="0">
                <a:latin typeface="+mj-lt"/>
              </a:rPr>
              <a:t>,  </a:t>
            </a:r>
            <a:r>
              <a:rPr lang="en-US" sz="2600" dirty="0">
                <a:latin typeface="+mj-lt"/>
              </a:rPr>
              <a:t>GBAO</a:t>
            </a:r>
            <a:r>
              <a:rPr lang="ru-RU" sz="2600" dirty="0">
                <a:latin typeface="+mj-lt"/>
              </a:rPr>
              <a:t>.  </a:t>
            </a:r>
          </a:p>
          <a:p>
            <a:pPr marL="342900" indent="-342900" algn="just" eaLnBrk="0" hangingPunct="0">
              <a:defRPr/>
            </a:pPr>
            <a:endParaRPr lang="ru-RU" sz="2800" dirty="0"/>
          </a:p>
        </p:txBody>
      </p:sp>
      <p:sp>
        <p:nvSpPr>
          <p:cNvPr id="10245" name="Rectangle 21"/>
          <p:cNvSpPr>
            <a:spLocks noChangeArrowheads="1"/>
          </p:cNvSpPr>
          <p:nvPr/>
        </p:nvSpPr>
        <p:spPr bwMode="auto">
          <a:xfrm>
            <a:off x="1143000" y="571500"/>
            <a:ext cx="6778625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         </a:t>
            </a:r>
            <a:r>
              <a:rPr lang="en-US" sz="2800"/>
              <a:t>Date and place</a:t>
            </a:r>
            <a:r>
              <a:rPr lang="ru-RU" sz="2800"/>
              <a:t>: </a:t>
            </a:r>
          </a:p>
        </p:txBody>
      </p:sp>
      <p:pic>
        <p:nvPicPr>
          <p:cNvPr id="10246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14282" y="285728"/>
          <a:ext cx="844391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85720" y="3857628"/>
          <a:ext cx="8572560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050" name="Picture 2" descr="C:\Documents and Settings\Suhrob\Рабочий стол\Мукаддас\Душанбе,Хисор\IMG_009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1625310"/>
            <a:ext cx="2786082" cy="2089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Suhrob\Рабочий стол\Мукаддас\Душанбе,Хисор\IMG_00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1" cstate="print"/>
          <a:srcRect/>
          <a:stretch>
            <a:fillRect/>
          </a:stretch>
        </p:blipFill>
        <p:spPr>
          <a:xfrm>
            <a:off x="3214678" y="1643050"/>
            <a:ext cx="2952769" cy="207170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Documents and Settings\Suhrob\Рабочий стол\Мукаддас\Душанбе,Хисор\IMG_010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86512" y="1643050"/>
            <a:ext cx="2643206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C:\Documents and Settings\Suhrob\Рабочий стол\Мукаддас\Душанбе,Хисор\IMG_011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14678" y="4625705"/>
            <a:ext cx="2928958" cy="2089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C:\Documents and Settings\Suhrob\Рабочий стол\Мукаддас\Душанбе,Хисор\IMG_012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86511" y="4643446"/>
            <a:ext cx="2667171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Picture 8" descr="C:\Documents and Settings\Suhrob\Рабочий стол\Мукаддас\Душанбе,Хисор\IMG_018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282" y="4643446"/>
            <a:ext cx="2786082" cy="2089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28596" y="214290"/>
            <a:ext cx="8415455" cy="1142896"/>
            <a:chOff x="14229" y="51"/>
            <a:chExt cx="8415455" cy="11428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The Chiefs of Staff for Emergency Situations of cities and districts of Sughd region</a:t>
              </a:r>
              <a:endParaRPr lang="ru-RU" sz="2500" b="1" dirty="0">
                <a:latin typeface="Times New Roman Tj" pitchFamily="18" charset="-52"/>
              </a:endParaRPr>
            </a:p>
          </p:txBody>
        </p:sp>
      </p:grpSp>
      <p:pic>
        <p:nvPicPr>
          <p:cNvPr id="3074" name="Picture 2" descr="C:\Documents and Settings\Suhrob\Рабочий стол\Мукаддас\Сугд 25-28 май\IMG_0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5"/>
            <a:ext cx="2714644" cy="2035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Documents and Settings\Suhrob\Рабочий стол\Мукаддас\Сугд 25-28 май\IMG_00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57554" y="1500174"/>
            <a:ext cx="2667018" cy="200026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2" descr="C:\Documents and Settings\Suhrob\Рабочий стол\Мукаддас\Сугд 25-28 май\IMG_0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00174"/>
            <a:ext cx="2714644" cy="2035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3" descr="C:\Documents and Settings\Suhrob\Рабочий стол\Мукаддас\Сугд 25-28 май\IMG_00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572008"/>
            <a:ext cx="2643206" cy="2114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4" descr="C:\Documents and Settings\Suhrob\Рабочий стол\Мукаддас\Сугд 25-28 май\IMG_0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572008"/>
            <a:ext cx="2762269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Picture 5" descr="C:\Documents and Settings\Suhrob\Рабочий стол\Мукаддас\Сугд 25-28 май\IMG_00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572008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2297" name="Группа 14"/>
          <p:cNvGrpSpPr>
            <a:grpSpLocks/>
          </p:cNvGrpSpPr>
          <p:nvPr/>
        </p:nvGrpSpPr>
        <p:grpSpPr bwMode="auto">
          <a:xfrm>
            <a:off x="357188" y="3644900"/>
            <a:ext cx="8572500" cy="569913"/>
            <a:chOff x="0" y="564"/>
            <a:chExt cx="8572560" cy="570375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564"/>
              <a:ext cx="8572560" cy="5703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28575" y="29162"/>
              <a:ext cx="8515410" cy="513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500" b="1" dirty="0" err="1">
                  <a:solidFill>
                    <a:srgbClr val="FFFF00"/>
                  </a:solidFill>
                  <a:latin typeface="Times New Roman Tj" pitchFamily="18" charset="-52"/>
                </a:rPr>
                <a:t>Khujand</a:t>
              </a:r>
              <a:r>
                <a:rPr lang="en-US" sz="2500" b="1" dirty="0">
                  <a:solidFill>
                    <a:srgbClr val="FFFF00"/>
                  </a:solidFill>
                  <a:latin typeface="Times New Roman Tj" pitchFamily="18" charset="-52"/>
                </a:rPr>
                <a:t>, </a:t>
              </a: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26- 29 </a:t>
              </a:r>
              <a:r>
                <a:rPr lang="en-US" sz="2500" b="1" dirty="0">
                  <a:solidFill>
                    <a:srgbClr val="FFFF00"/>
                  </a:solidFill>
                  <a:latin typeface="Times New Roman Tj" pitchFamily="18" charset="-52"/>
                </a:rPr>
                <a:t>May </a:t>
              </a: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2010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3"/>
          <p:cNvGrpSpPr>
            <a:grpSpLocks noGrp="1"/>
          </p:cNvGrpSpPr>
          <p:nvPr>
            <p:ph type="title"/>
          </p:nvPr>
        </p:nvGrpSpPr>
        <p:grpSpPr>
          <a:xfrm>
            <a:off x="914400" y="274638"/>
            <a:ext cx="7772400" cy="1143000"/>
            <a:chOff x="14229" y="51"/>
            <a:chExt cx="8415455" cy="11428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The Chiefs of Staff for Emergency Situations of Rasht region</a:t>
              </a:r>
              <a:endParaRPr lang="ru-RU" sz="2500" b="1" dirty="0">
                <a:latin typeface="Times New Roman Tj" pitchFamily="18" charset="-52"/>
              </a:endParaRPr>
            </a:p>
          </p:txBody>
        </p:sp>
      </p:grpSp>
      <p:pic>
        <p:nvPicPr>
          <p:cNvPr id="5122" name="Picture 2" descr="C:\Documents and Settings\Suhrob\Рабочий стол\семинар\семинари Рашт\IMG_03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71613"/>
            <a:ext cx="2571767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2" descr="C:\Documents and Settings\Suhrob\Рабочий стол\семинар\семинари Рашт\IMG_0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71612"/>
            <a:ext cx="2571768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3" descr="C:\Documents and Settings\Suhrob\Рабочий стол\семинар\семинари Рашт\IMG_0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71612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4" descr="C:\Documents and Settings\Suhrob\Рабочий стол\семинар\семинари Рашт\IMG_03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643446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6" descr="C:\Documents and Settings\Suhrob\Рабочий стол\семинар\семинари Рашт\IMG_03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643446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7" descr="C:\Documents and Settings\Suhrob\Рабочий стол\семинар\семинари Рашт\IMG_033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1034" y="4630759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13321" name="Группа 12"/>
          <p:cNvGrpSpPr>
            <a:grpSpLocks/>
          </p:cNvGrpSpPr>
          <p:nvPr/>
        </p:nvGrpSpPr>
        <p:grpSpPr bwMode="auto">
          <a:xfrm>
            <a:off x="357188" y="3644900"/>
            <a:ext cx="8572500" cy="569913"/>
            <a:chOff x="0" y="564"/>
            <a:chExt cx="8572560" cy="57037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564"/>
              <a:ext cx="8572560" cy="5703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28575" y="29162"/>
              <a:ext cx="8515410" cy="513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>
                  <a:solidFill>
                    <a:srgbClr val="FFFF00"/>
                  </a:solidFill>
                  <a:latin typeface="Times New Roman Tj" pitchFamily="18" charset="-52"/>
                </a:rPr>
                <a:t>City of </a:t>
              </a:r>
              <a:r>
                <a:rPr lang="en-US" sz="2800" b="1" dirty="0" err="1">
                  <a:solidFill>
                    <a:srgbClr val="FFFF00"/>
                  </a:solidFill>
                  <a:latin typeface="Times New Roman Tj" pitchFamily="18" charset="-52"/>
                </a:rPr>
                <a:t>Gharm</a:t>
              </a:r>
              <a:r>
                <a:rPr lang="en-US" sz="2800" b="1" dirty="0">
                  <a:solidFill>
                    <a:srgbClr val="FFFF00"/>
                  </a:solidFill>
                  <a:latin typeface="Times New Roman Tj" pitchFamily="18" charset="-52"/>
                </a:rPr>
                <a:t> </a:t>
              </a:r>
              <a:r>
                <a:rPr lang="ru-RU" sz="2800" b="1" dirty="0">
                  <a:solidFill>
                    <a:srgbClr val="FFFF00"/>
                  </a:solidFill>
                  <a:latin typeface="Times New Roman Tj" pitchFamily="18" charset="-52"/>
                </a:rPr>
                <a:t>8-11 </a:t>
              </a:r>
              <a:r>
                <a:rPr lang="en-US" sz="2800" b="1" dirty="0">
                  <a:solidFill>
                    <a:srgbClr val="FFFF00"/>
                  </a:solidFill>
                  <a:latin typeface="Times New Roman Tj" pitchFamily="18" charset="-52"/>
                </a:rPr>
                <a:t>June </a:t>
              </a:r>
              <a:r>
                <a:rPr lang="ru-RU" sz="2800" b="1" dirty="0">
                  <a:solidFill>
                    <a:srgbClr val="FFFF00"/>
                  </a:solidFill>
                  <a:latin typeface="Times New Roman Tj" pitchFamily="18" charset="-52"/>
                </a:rPr>
                <a:t>2010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400" dirty="0" smtClean="0"/>
              <a:t>The Chiefs of Staff for Emergency Situations of cities and districts of Khatlon region</a:t>
            </a:r>
            <a:endParaRPr lang="ru-RU" sz="2400" dirty="0"/>
          </a:p>
        </p:txBody>
      </p:sp>
      <p:pic>
        <p:nvPicPr>
          <p:cNvPr id="5" name="Picture 8" descr="C:\Documents and Settings\Suhrob\Рабочий стол\Мукаддас\Хатлон\DSC0034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1714488"/>
            <a:ext cx="2724152" cy="2043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6" name="Picture 10" descr="C:\Documents and Settings\Suhrob\Рабочий стол\Мукаддас\Хатлон\DSC003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14488"/>
            <a:ext cx="2588684" cy="2071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7" name="Picture 11" descr="C:\Documents and Settings\Suhrob\Рабочий стол\Мукаддас\Хатлон\DSC003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714488"/>
            <a:ext cx="2588684" cy="2071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8" name="Picture 12" descr="C:\Documents and Settings\Suhrob\Рабочий стол\Мукаддас\Хатлон\DSC003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786322"/>
            <a:ext cx="2928958" cy="19415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7170" name="Picture 2" descr="C:\Documents and Settings\Suhrob\Рабочий стол\Мукаддас\Хатлон\DSC003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714884"/>
            <a:ext cx="2571768" cy="19764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10" name="Picture 13" descr="C:\Documents and Settings\Suhrob\Рабочий стол\Мукаддас\Хатлон\DSC0038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1034" y="4714884"/>
            <a:ext cx="2588684" cy="19415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grpSp>
        <p:nvGrpSpPr>
          <p:cNvPr id="14347" name="Группа 10"/>
          <p:cNvGrpSpPr>
            <a:grpSpLocks/>
          </p:cNvGrpSpPr>
          <p:nvPr/>
        </p:nvGrpSpPr>
        <p:grpSpPr bwMode="auto">
          <a:xfrm>
            <a:off x="357188" y="4000500"/>
            <a:ext cx="8572500" cy="569913"/>
            <a:chOff x="-30" y="568"/>
            <a:chExt cx="8572560" cy="57037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30" y="568"/>
              <a:ext cx="8572560" cy="5703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28545" y="29166"/>
              <a:ext cx="8515410" cy="513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500" b="1" dirty="0">
                  <a:solidFill>
                    <a:srgbClr val="FFFF00"/>
                  </a:solidFill>
                  <a:latin typeface="Times New Roman Tj" pitchFamily="18" charset="-52"/>
                </a:rPr>
                <a:t>Kurgan-</a:t>
              </a:r>
              <a:r>
                <a:rPr lang="en-US" sz="2500" b="1" dirty="0" err="1">
                  <a:solidFill>
                    <a:srgbClr val="FFFF00"/>
                  </a:solidFill>
                  <a:latin typeface="Times New Roman Tj" pitchFamily="18" charset="-52"/>
                </a:rPr>
                <a:t>Tyube</a:t>
              </a:r>
              <a:r>
                <a:rPr lang="en-US" sz="2500" b="1" dirty="0">
                  <a:solidFill>
                    <a:srgbClr val="FFFF00"/>
                  </a:solidFill>
                  <a:latin typeface="Times New Roman Tj" pitchFamily="18" charset="-52"/>
                </a:rPr>
                <a:t> </a:t>
              </a: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22- 25 </a:t>
              </a:r>
              <a:r>
                <a:rPr lang="en-US" sz="2500" b="1" dirty="0">
                  <a:solidFill>
                    <a:srgbClr val="FFFF00"/>
                  </a:solidFill>
                  <a:latin typeface="Times New Roman Tj" pitchFamily="18" charset="-52"/>
                </a:rPr>
                <a:t>June </a:t>
              </a: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2010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23850" y="333375"/>
            <a:ext cx="8229600" cy="58324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/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z="3100" smtClean="0">
                <a:solidFill>
                  <a:srgbClr val="FF3300"/>
                </a:solidFill>
              </a:rPr>
              <a:t> </a:t>
            </a:r>
            <a:br>
              <a:rPr lang="ru-RU" sz="3100" smtClean="0">
                <a:solidFill>
                  <a:srgbClr val="FF3300"/>
                </a:solidFill>
              </a:rPr>
            </a:br>
            <a:r>
              <a:rPr lang="ru-RU" sz="3100" smtClean="0">
                <a:solidFill>
                  <a:srgbClr val="FF3300"/>
                </a:solidFill>
              </a:rPr>
              <a:t/>
            </a:r>
            <a:br>
              <a:rPr lang="ru-RU" sz="3100" smtClean="0">
                <a:solidFill>
                  <a:srgbClr val="FF3300"/>
                </a:solidFill>
              </a:rPr>
            </a:br>
            <a:endParaRPr lang="ru-RU" sz="3100" smtClean="0">
              <a:solidFill>
                <a:srgbClr val="FF3300"/>
              </a:solidFill>
            </a:endParaRPr>
          </a:p>
        </p:txBody>
      </p:sp>
      <p:pic>
        <p:nvPicPr>
          <p:cNvPr id="15363" name="Picture 20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7921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428596" y="1643050"/>
            <a:ext cx="7742238" cy="48320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Officers of the central apparatus of CoES under the Government of Tajikistan;</a:t>
            </a:r>
          </a:p>
          <a:p>
            <a:pPr marL="342900" indent="-342900">
              <a:buFontTx/>
              <a:buChar char="-"/>
              <a:defRPr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Chiefs of Staff for Emergency Situations of cities and regions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;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Chiefs of Civil Defense of the regions;</a:t>
            </a:r>
          </a:p>
          <a:p>
            <a:pPr marL="342900" indent="-342900">
              <a:buFontTx/>
              <a:buChar char="-"/>
              <a:defRPr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Management staff of CoES of the oblasts and regions;</a:t>
            </a:r>
          </a:p>
          <a:p>
            <a:pPr marL="342900" indent="-342900">
              <a:buFontTx/>
              <a:buChar char="-"/>
              <a:defRPr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Representatives of Disaster Risk Management Programme of the United Nations Development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Pragramme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342900" indent="-342900" algn="just">
              <a:defRPr/>
            </a:pPr>
            <a:endParaRPr lang="ru-RU" sz="2800" dirty="0"/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1714500" y="357188"/>
            <a:ext cx="5429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/>
            </a:r>
            <a:br>
              <a:rPr lang="ru-RU" sz="3200"/>
            </a:br>
            <a:r>
              <a:rPr lang="en-US" sz="3200"/>
              <a:t>The Participants</a:t>
            </a:r>
            <a:r>
              <a:rPr lang="ru-RU" sz="3200"/>
              <a:t>:</a:t>
            </a:r>
            <a:br>
              <a:rPr lang="ru-RU" sz="3200"/>
            </a:br>
            <a:endParaRPr lang="tg-Cyrl-TJ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963</TotalTime>
  <Words>1119</Words>
  <Application>Microsoft Office PowerPoint</Application>
  <PresentationFormat>On-screen Show (4:3)</PresentationFormat>
  <Paragraphs>115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Cambria</vt:lpstr>
      <vt:lpstr>Wingdings 2</vt:lpstr>
      <vt:lpstr>Perpetua</vt:lpstr>
      <vt:lpstr>Times New Roman Tj</vt:lpstr>
      <vt:lpstr>Times New Roman Taj</vt:lpstr>
      <vt:lpstr>Times New Roman</vt:lpstr>
      <vt:lpstr>Franklin Gothic Book</vt:lpstr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  <vt:lpstr>The Chiefs of Staff for Emergency Situations of cities and districts of Khatlon region</vt:lpstr>
      <vt:lpstr>    </vt:lpstr>
      <vt:lpstr>         The purpose of the Seminar</vt:lpstr>
      <vt:lpstr>Slide 11</vt:lpstr>
      <vt:lpstr>Identifications – outcomes of the seminar:</vt:lpstr>
      <vt:lpstr>Structure of Plan of warning and evacuation during natural and man- made disasters: </vt:lpstr>
      <vt:lpstr>Section 1 – Short geographical description, economic status, evaluation of possible emerged ES, accidents, catastrophes of natural and manmade character: </vt:lpstr>
      <vt:lpstr>Section 2  -  Actions on reduction and elimination of risk of natural disasters, accidents, and man-made catastrophes:</vt:lpstr>
      <vt:lpstr>Slide 16</vt:lpstr>
      <vt:lpstr>Slide 17</vt:lpstr>
      <vt:lpstr>Slide 18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Daler Dadobaev</cp:lastModifiedBy>
  <cp:revision>104</cp:revision>
  <dcterms:created xsi:type="dcterms:W3CDTF">2010-06-29T17:27:46Z</dcterms:created>
  <dcterms:modified xsi:type="dcterms:W3CDTF">2011-07-13T11:29:23Z</dcterms:modified>
</cp:coreProperties>
</file>