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gif" ContentType="image/gif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67" r:id="rId4"/>
    <p:sldId id="268" r:id="rId5"/>
    <p:sldId id="273" r:id="rId6"/>
    <p:sldId id="274" r:id="rId7"/>
    <p:sldId id="275" r:id="rId8"/>
    <p:sldId id="276" r:id="rId9"/>
    <p:sldId id="271" r:id="rId10"/>
    <p:sldId id="270" r:id="rId11"/>
    <p:sldId id="272" r:id="rId12"/>
    <p:sldId id="263" r:id="rId13"/>
    <p:sldId id="277" r:id="rId14"/>
    <p:sldId id="279" r:id="rId15"/>
    <p:sldId id="280" r:id="rId16"/>
    <p:sldId id="265" r:id="rId17"/>
    <p:sldId id="278" r:id="rId18"/>
    <p:sldId id="266" r:id="rId19"/>
  </p:sldIdLst>
  <p:sldSz cx="9144000" cy="6858000" type="screen4x3"/>
  <p:notesSz cx="7099300" cy="102346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155" autoAdjust="0"/>
    <p:restoredTop sz="94660"/>
  </p:normalViewPr>
  <p:slideViewPr>
    <p:cSldViewPr>
      <p:cViewPr varScale="1">
        <p:scale>
          <a:sx n="68" d="100"/>
          <a:sy n="68" d="100"/>
        </p:scale>
        <p:origin x="-13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243029-45EB-4EE4-B0D9-3553910B046C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62C608-0452-4464-993A-BD27B7614A59}">
      <dgm:prSet/>
      <dgm:spPr>
        <a:solidFill>
          <a:srgbClr val="002060"/>
        </a:solidFill>
      </dgm:spPr>
      <dgm:t>
        <a:bodyPr/>
        <a:lstStyle/>
        <a:p>
          <a:pPr rtl="0"/>
          <a:r>
            <a:rPr lang="ru-RU" dirty="0" smtClean="0">
              <a:solidFill>
                <a:schemeClr val="bg1">
                  <a:lumMod val="95000"/>
                </a:schemeClr>
              </a:solidFill>
            </a:rPr>
            <a:t>Отчет о проделанных мероприятиях оперативным управлением КЧС по разработке плана реагирования при ЧС</a:t>
          </a:r>
          <a:endParaRPr lang="ru-RU" dirty="0">
            <a:solidFill>
              <a:schemeClr val="bg1">
                <a:lumMod val="95000"/>
              </a:schemeClr>
            </a:solidFill>
          </a:endParaRPr>
        </a:p>
      </dgm:t>
    </dgm:pt>
    <dgm:pt modelId="{6010959F-6BB7-4DBA-AC49-EE702AB75D50}" type="parTrans" cxnId="{F7A7E7C2-0C7F-4222-9CAC-F2CDD5BD6281}">
      <dgm:prSet/>
      <dgm:spPr/>
      <dgm:t>
        <a:bodyPr/>
        <a:lstStyle/>
        <a:p>
          <a:endParaRPr lang="ru-RU"/>
        </a:p>
      </dgm:t>
    </dgm:pt>
    <dgm:pt modelId="{ECC347C4-5593-40C4-9374-863D03991BBA}" type="sibTrans" cxnId="{F7A7E7C2-0C7F-4222-9CAC-F2CDD5BD6281}">
      <dgm:prSet/>
      <dgm:spPr/>
      <dgm:t>
        <a:bodyPr/>
        <a:lstStyle/>
        <a:p>
          <a:endParaRPr lang="ru-RU"/>
        </a:p>
      </dgm:t>
    </dgm:pt>
    <dgm:pt modelId="{A44DBB1D-3073-49E4-A60E-1501A9B2FA87}" type="pres">
      <dgm:prSet presAssocID="{6A243029-45EB-4EE4-B0D9-3553910B046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19ACE1-F344-4EE9-ADBE-D77C6FBC114C}" type="pres">
      <dgm:prSet presAssocID="{1962C608-0452-4464-993A-BD27B7614A59}" presName="parentText" presStyleLbl="node1" presStyleIdx="0" presStyleCnt="1" custLinFactNeighborY="-3972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CDC027F-C5EF-47DC-BB7B-4328B0D86751}" type="presOf" srcId="{1962C608-0452-4464-993A-BD27B7614A59}" destId="{6819ACE1-F344-4EE9-ADBE-D77C6FBC114C}" srcOrd="0" destOrd="0" presId="urn:microsoft.com/office/officeart/2005/8/layout/vList2"/>
    <dgm:cxn modelId="{F7A7E7C2-0C7F-4222-9CAC-F2CDD5BD6281}" srcId="{6A243029-45EB-4EE4-B0D9-3553910B046C}" destId="{1962C608-0452-4464-993A-BD27B7614A59}" srcOrd="0" destOrd="0" parTransId="{6010959F-6BB7-4DBA-AC49-EE702AB75D50}" sibTransId="{ECC347C4-5593-40C4-9374-863D03991BBA}"/>
    <dgm:cxn modelId="{636FDAE3-12FE-478A-B107-3710765B5D7B}" type="presOf" srcId="{6A243029-45EB-4EE4-B0D9-3553910B046C}" destId="{A44DBB1D-3073-49E4-A60E-1501A9B2FA87}" srcOrd="0" destOrd="0" presId="urn:microsoft.com/office/officeart/2005/8/layout/vList2"/>
    <dgm:cxn modelId="{D94989E9-D8FC-415F-9FFF-9305CC5BD4DB}" type="presParOf" srcId="{A44DBB1D-3073-49E4-A60E-1501A9B2FA87}" destId="{6819ACE1-F344-4EE9-ADBE-D77C6FBC114C}" srcOrd="0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1DF958-3657-4EC4-8630-7128F43FFA46}" type="doc">
      <dgm:prSet loTypeId="urn:microsoft.com/office/officeart/2005/8/layout/process1" loCatId="process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65AE2F2-1187-4ED7-891B-454C287EA462}">
      <dgm:prSet custT="1"/>
      <dgm:spPr/>
      <dgm:t>
        <a:bodyPr/>
        <a:lstStyle/>
        <a:p>
          <a:pPr rtl="0"/>
          <a:r>
            <a:rPr lang="ru-RU" sz="2000" b="1" i="0" baseline="0" dirty="0" smtClean="0"/>
            <a:t>полковник </a:t>
          </a:r>
        </a:p>
        <a:p>
          <a:pPr rtl="0"/>
          <a:r>
            <a:rPr lang="ru-RU" sz="2000" b="1" i="0" baseline="0" dirty="0" err="1" smtClean="0"/>
            <a:t>Кодирбердиев</a:t>
          </a:r>
          <a:r>
            <a:rPr lang="ru-RU" sz="2000" b="1" i="0" baseline="0" dirty="0" smtClean="0"/>
            <a:t> </a:t>
          </a:r>
          <a:r>
            <a:rPr lang="ru-RU" sz="2000" b="1" i="0" baseline="0" dirty="0" err="1" smtClean="0"/>
            <a:t>Худойберди</a:t>
          </a:r>
          <a:endParaRPr lang="ru-RU" sz="2000" b="1" i="0" baseline="0" dirty="0"/>
        </a:p>
      </dgm:t>
    </dgm:pt>
    <dgm:pt modelId="{2DCB78B7-90D7-4E91-A0F8-977CB7E72DFB}" type="parTrans" cxnId="{647C7B28-1197-492F-A56E-A521F184E298}">
      <dgm:prSet/>
      <dgm:spPr/>
      <dgm:t>
        <a:bodyPr/>
        <a:lstStyle/>
        <a:p>
          <a:endParaRPr lang="ru-RU" sz="2400"/>
        </a:p>
      </dgm:t>
    </dgm:pt>
    <dgm:pt modelId="{54237848-90D6-4C64-92D6-FF537B821466}" type="sibTrans" cxnId="{647C7B28-1197-492F-A56E-A521F184E298}">
      <dgm:prSet custT="1"/>
      <dgm:spPr/>
      <dgm:t>
        <a:bodyPr/>
        <a:lstStyle/>
        <a:p>
          <a:endParaRPr lang="ru-RU" sz="1800"/>
        </a:p>
      </dgm:t>
    </dgm:pt>
    <dgm:pt modelId="{A14A3AF8-100B-44B5-9949-0B3BC3DADFA1}">
      <dgm:prSet custT="1"/>
      <dgm:spPr/>
      <dgm:t>
        <a:bodyPr/>
        <a:lstStyle/>
        <a:p>
          <a:pPr rtl="0"/>
          <a:r>
            <a:rPr lang="ru-RU" sz="1600" b="1" i="0" baseline="0" dirty="0" smtClean="0"/>
            <a:t>Заместитель начальника Главного </a:t>
          </a:r>
          <a:r>
            <a:rPr lang="ru-RU" sz="1600" b="1" i="0" baseline="0" dirty="0" err="1" smtClean="0"/>
            <a:t>штаба-начальник</a:t>
          </a:r>
          <a:r>
            <a:rPr lang="ru-RU" sz="1600" b="1" i="0" baseline="0" dirty="0" smtClean="0"/>
            <a:t> оперативного управления и планирования КЧС</a:t>
          </a:r>
          <a:endParaRPr lang="ru-RU" sz="1600" b="1" i="0" baseline="0" dirty="0"/>
        </a:p>
      </dgm:t>
    </dgm:pt>
    <dgm:pt modelId="{657180DC-9250-4D7C-A085-B84EBE0D42FA}" type="parTrans" cxnId="{14812B71-1184-483B-B0BA-DBEEDDDCAD01}">
      <dgm:prSet/>
      <dgm:spPr/>
      <dgm:t>
        <a:bodyPr/>
        <a:lstStyle/>
        <a:p>
          <a:endParaRPr lang="ru-RU" sz="2400"/>
        </a:p>
      </dgm:t>
    </dgm:pt>
    <dgm:pt modelId="{E57D78EA-F695-41F5-BD34-55C06BB0FEBE}" type="sibTrans" cxnId="{14812B71-1184-483B-B0BA-DBEEDDDCAD01}">
      <dgm:prSet/>
      <dgm:spPr/>
      <dgm:t>
        <a:bodyPr/>
        <a:lstStyle/>
        <a:p>
          <a:endParaRPr lang="ru-RU" sz="2400"/>
        </a:p>
      </dgm:t>
    </dgm:pt>
    <dgm:pt modelId="{6F6D3835-E5D4-4D0D-81D1-BB479BE22E59}" type="pres">
      <dgm:prSet presAssocID="{031DF958-3657-4EC4-8630-7128F43FFA4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2FC7E09-FBF6-4D4D-AEA5-58488EE8D29A}" type="pres">
      <dgm:prSet presAssocID="{A65AE2F2-1187-4ED7-891B-454C287EA462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E478C1-5899-406A-927F-721759B50342}" type="pres">
      <dgm:prSet presAssocID="{54237848-90D6-4C64-92D6-FF537B821466}" presName="sibTrans" presStyleLbl="sibTrans2D1" presStyleIdx="0" presStyleCnt="1"/>
      <dgm:spPr/>
      <dgm:t>
        <a:bodyPr/>
        <a:lstStyle/>
        <a:p>
          <a:endParaRPr lang="ru-RU"/>
        </a:p>
      </dgm:t>
    </dgm:pt>
    <dgm:pt modelId="{20E1BA9D-9CFC-46FD-95A2-63F9EAC25D51}" type="pres">
      <dgm:prSet presAssocID="{54237848-90D6-4C64-92D6-FF537B821466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4FC6BAFC-2806-4962-B4A3-EC59E3FDD18A}" type="pres">
      <dgm:prSet presAssocID="{A14A3AF8-100B-44B5-9949-0B3BC3DADFA1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998EEE9-F052-4919-9FC1-1267EB5FAE53}" type="presOf" srcId="{54237848-90D6-4C64-92D6-FF537B821466}" destId="{20E1BA9D-9CFC-46FD-95A2-63F9EAC25D51}" srcOrd="1" destOrd="0" presId="urn:microsoft.com/office/officeart/2005/8/layout/process1"/>
    <dgm:cxn modelId="{14812B71-1184-483B-B0BA-DBEEDDDCAD01}" srcId="{031DF958-3657-4EC4-8630-7128F43FFA46}" destId="{A14A3AF8-100B-44B5-9949-0B3BC3DADFA1}" srcOrd="1" destOrd="0" parTransId="{657180DC-9250-4D7C-A085-B84EBE0D42FA}" sibTransId="{E57D78EA-F695-41F5-BD34-55C06BB0FEBE}"/>
    <dgm:cxn modelId="{88D1C690-FE98-4DFC-9E49-31125A6ACAC7}" type="presOf" srcId="{031DF958-3657-4EC4-8630-7128F43FFA46}" destId="{6F6D3835-E5D4-4D0D-81D1-BB479BE22E59}" srcOrd="0" destOrd="0" presId="urn:microsoft.com/office/officeart/2005/8/layout/process1"/>
    <dgm:cxn modelId="{B18C8C57-7AFB-4708-B54F-95026E45EE2F}" type="presOf" srcId="{54237848-90D6-4C64-92D6-FF537B821466}" destId="{6AE478C1-5899-406A-927F-721759B50342}" srcOrd="0" destOrd="0" presId="urn:microsoft.com/office/officeart/2005/8/layout/process1"/>
    <dgm:cxn modelId="{647C7B28-1197-492F-A56E-A521F184E298}" srcId="{031DF958-3657-4EC4-8630-7128F43FFA46}" destId="{A65AE2F2-1187-4ED7-891B-454C287EA462}" srcOrd="0" destOrd="0" parTransId="{2DCB78B7-90D7-4E91-A0F8-977CB7E72DFB}" sibTransId="{54237848-90D6-4C64-92D6-FF537B821466}"/>
    <dgm:cxn modelId="{38640561-F85A-41FE-A5A2-DA9FF3B28FD0}" type="presOf" srcId="{A14A3AF8-100B-44B5-9949-0B3BC3DADFA1}" destId="{4FC6BAFC-2806-4962-B4A3-EC59E3FDD18A}" srcOrd="0" destOrd="0" presId="urn:microsoft.com/office/officeart/2005/8/layout/process1"/>
    <dgm:cxn modelId="{DA9FAE8D-84A4-4590-82F2-7C3B92E0E26E}" type="presOf" srcId="{A65AE2F2-1187-4ED7-891B-454C287EA462}" destId="{42FC7E09-FBF6-4D4D-AEA5-58488EE8D29A}" srcOrd="0" destOrd="0" presId="urn:microsoft.com/office/officeart/2005/8/layout/process1"/>
    <dgm:cxn modelId="{B9AE469D-D34C-4CBD-BC6B-F4B8F6C895E0}" type="presParOf" srcId="{6F6D3835-E5D4-4D0D-81D1-BB479BE22E59}" destId="{42FC7E09-FBF6-4D4D-AEA5-58488EE8D29A}" srcOrd="0" destOrd="0" presId="urn:microsoft.com/office/officeart/2005/8/layout/process1"/>
    <dgm:cxn modelId="{095E4F94-4E4F-46C1-B29F-B4DF63122D55}" type="presParOf" srcId="{6F6D3835-E5D4-4D0D-81D1-BB479BE22E59}" destId="{6AE478C1-5899-406A-927F-721759B50342}" srcOrd="1" destOrd="0" presId="urn:microsoft.com/office/officeart/2005/8/layout/process1"/>
    <dgm:cxn modelId="{BB793296-834E-4C4F-9D1F-D0A2FBFD7AAD}" type="presParOf" srcId="{6AE478C1-5899-406A-927F-721759B50342}" destId="{20E1BA9D-9CFC-46FD-95A2-63F9EAC25D51}" srcOrd="0" destOrd="0" presId="urn:microsoft.com/office/officeart/2005/8/layout/process1"/>
    <dgm:cxn modelId="{E5BD9C4B-5FA9-4B76-A6A5-80AEEBCD4F5D}" type="presParOf" srcId="{6F6D3835-E5D4-4D0D-81D1-BB479BE22E59}" destId="{4FC6BAFC-2806-4962-B4A3-EC59E3FDD18A}" srcOrd="2" destOrd="0" presId="urn:microsoft.com/office/officeart/2005/8/layout/process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38FB370-4372-4AF2-9EB7-D2268D20601F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207D48-380F-44DB-ABB0-FB265903C18C}">
      <dgm:prSet/>
      <dgm:spPr>
        <a:solidFill>
          <a:srgbClr val="002060"/>
        </a:solidFill>
      </dgm:spPr>
      <dgm:t>
        <a:bodyPr/>
        <a:lstStyle/>
        <a:p>
          <a:pPr algn="l" rtl="0"/>
          <a:r>
            <a:rPr lang="ru-RU" dirty="0" smtClean="0">
              <a:latin typeface="Times New Roman Tj" pitchFamily="18" charset="-52"/>
            </a:rPr>
            <a:t>Мероприятия по планированию были проведены согласно приказа Председателя Комитета по ЧС и ГО при Правительстве РТ №52 от 14 мая 2010 года при финансовой поддержке программы развития ООН и</a:t>
          </a:r>
          <a:r>
            <a:rPr lang="en-US" dirty="0" smtClean="0">
              <a:latin typeface="Times New Roman Tj" pitchFamily="18" charset="-52"/>
            </a:rPr>
            <a:t> </a:t>
          </a:r>
          <a:r>
            <a:rPr lang="ru-RU" dirty="0" smtClean="0">
              <a:latin typeface="Times New Roman Tj" pitchFamily="18" charset="-52"/>
            </a:rPr>
            <a:t>ШУРС</a:t>
          </a:r>
          <a:endParaRPr lang="ru-RU" dirty="0">
            <a:latin typeface="Times New Roman Tj" pitchFamily="18" charset="-52"/>
          </a:endParaRPr>
        </a:p>
      </dgm:t>
    </dgm:pt>
    <dgm:pt modelId="{5163F582-E57F-40E4-9EF4-D1D68B8643E2}" type="parTrans" cxnId="{7C9A9267-77BB-4444-A8B9-A46FBAD381A8}">
      <dgm:prSet/>
      <dgm:spPr/>
      <dgm:t>
        <a:bodyPr/>
        <a:lstStyle/>
        <a:p>
          <a:endParaRPr lang="ru-RU">
            <a:latin typeface="Times New Roman Tj" pitchFamily="18" charset="-52"/>
          </a:endParaRPr>
        </a:p>
      </dgm:t>
    </dgm:pt>
    <dgm:pt modelId="{48A46437-683D-46DC-AE45-91E5F57C485A}" type="sibTrans" cxnId="{7C9A9267-77BB-4444-A8B9-A46FBAD381A8}">
      <dgm:prSet/>
      <dgm:spPr/>
      <dgm:t>
        <a:bodyPr/>
        <a:lstStyle/>
        <a:p>
          <a:endParaRPr lang="ru-RU">
            <a:latin typeface="Times New Roman Tj" pitchFamily="18" charset="-52"/>
          </a:endParaRPr>
        </a:p>
      </dgm:t>
    </dgm:pt>
    <dgm:pt modelId="{83BE6711-A9B7-4555-A7D8-AC85D6087769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pPr rtl="0"/>
          <a:r>
            <a:rPr lang="ru-RU" dirty="0" smtClean="0">
              <a:latin typeface="Times New Roman Tj" pitchFamily="18" charset="-52"/>
            </a:rPr>
            <a:t>Мероприятия проводились в четырех регионах .</a:t>
          </a:r>
          <a:endParaRPr lang="ru-RU" dirty="0">
            <a:latin typeface="Times New Roman Tj" pitchFamily="18" charset="-52"/>
          </a:endParaRPr>
        </a:p>
      </dgm:t>
    </dgm:pt>
    <dgm:pt modelId="{30B52189-9F87-4689-BE91-CCB51A310ADA}" type="parTrans" cxnId="{AAD37CCD-BBAA-4861-B1AD-5C9100FF469B}">
      <dgm:prSet/>
      <dgm:spPr/>
      <dgm:t>
        <a:bodyPr/>
        <a:lstStyle/>
        <a:p>
          <a:endParaRPr lang="ru-RU">
            <a:latin typeface="Times New Roman Tj" pitchFamily="18" charset="-52"/>
          </a:endParaRPr>
        </a:p>
      </dgm:t>
    </dgm:pt>
    <dgm:pt modelId="{2C852586-22B5-46F3-8799-2CAD5FBDC133}" type="sibTrans" cxnId="{AAD37CCD-BBAA-4861-B1AD-5C9100FF469B}">
      <dgm:prSet/>
      <dgm:spPr/>
      <dgm:t>
        <a:bodyPr/>
        <a:lstStyle/>
        <a:p>
          <a:endParaRPr lang="ru-RU">
            <a:latin typeface="Times New Roman Tj" pitchFamily="18" charset="-52"/>
          </a:endParaRPr>
        </a:p>
      </dgm:t>
    </dgm:pt>
    <dgm:pt modelId="{B0AC39B5-4442-4157-8F3E-6BA113077530}" type="pres">
      <dgm:prSet presAssocID="{638FB370-4372-4AF2-9EB7-D2268D20601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582FF7-C1F9-4B28-8210-6634604CE307}" type="pres">
      <dgm:prSet presAssocID="{B4207D48-380F-44DB-ABB0-FB265903C18C}" presName="parentText" presStyleLbl="node1" presStyleIdx="0" presStyleCnt="2" custScaleY="1207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F1B11C-FA27-4681-9467-503A24552C49}" type="pres">
      <dgm:prSet presAssocID="{48A46437-683D-46DC-AE45-91E5F57C485A}" presName="spacer" presStyleCnt="0"/>
      <dgm:spPr/>
    </dgm:pt>
    <dgm:pt modelId="{C0182B78-1B88-495B-87E4-CD6A3EE073BD}" type="pres">
      <dgm:prSet presAssocID="{83BE6711-A9B7-4555-A7D8-AC85D6087769}" presName="parentText" presStyleLbl="node1" presStyleIdx="1" presStyleCnt="2" custScaleY="51785" custLinFactNeighborX="827" custLinFactNeighborY="-4630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0100254-64C3-4610-BA51-7C724248CA2D}" type="presOf" srcId="{B4207D48-380F-44DB-ABB0-FB265903C18C}" destId="{6C582FF7-C1F9-4B28-8210-6634604CE307}" srcOrd="0" destOrd="0" presId="urn:microsoft.com/office/officeart/2005/8/layout/vList2"/>
    <dgm:cxn modelId="{AAD37CCD-BBAA-4861-B1AD-5C9100FF469B}" srcId="{638FB370-4372-4AF2-9EB7-D2268D20601F}" destId="{83BE6711-A9B7-4555-A7D8-AC85D6087769}" srcOrd="1" destOrd="0" parTransId="{30B52189-9F87-4689-BE91-CCB51A310ADA}" sibTransId="{2C852586-22B5-46F3-8799-2CAD5FBDC133}"/>
    <dgm:cxn modelId="{7C9A9267-77BB-4444-A8B9-A46FBAD381A8}" srcId="{638FB370-4372-4AF2-9EB7-D2268D20601F}" destId="{B4207D48-380F-44DB-ABB0-FB265903C18C}" srcOrd="0" destOrd="0" parTransId="{5163F582-E57F-40E4-9EF4-D1D68B8643E2}" sibTransId="{48A46437-683D-46DC-AE45-91E5F57C485A}"/>
    <dgm:cxn modelId="{B4314027-B82F-4091-BED7-5B0C0D06957C}" type="presOf" srcId="{83BE6711-A9B7-4555-A7D8-AC85D6087769}" destId="{C0182B78-1B88-495B-87E4-CD6A3EE073BD}" srcOrd="0" destOrd="0" presId="urn:microsoft.com/office/officeart/2005/8/layout/vList2"/>
    <dgm:cxn modelId="{25B65687-D980-4018-B935-ABE483CEC7DD}" type="presOf" srcId="{638FB370-4372-4AF2-9EB7-D2268D20601F}" destId="{B0AC39B5-4442-4157-8F3E-6BA113077530}" srcOrd="0" destOrd="0" presId="urn:microsoft.com/office/officeart/2005/8/layout/vList2"/>
    <dgm:cxn modelId="{1693145A-A6ED-41F8-B620-B1B665453B5D}" type="presParOf" srcId="{B0AC39B5-4442-4157-8F3E-6BA113077530}" destId="{6C582FF7-C1F9-4B28-8210-6634604CE307}" srcOrd="0" destOrd="0" presId="urn:microsoft.com/office/officeart/2005/8/layout/vList2"/>
    <dgm:cxn modelId="{F613C5A6-D31C-4944-91F5-E59E9948BF45}" type="presParOf" srcId="{B0AC39B5-4442-4157-8F3E-6BA113077530}" destId="{53F1B11C-FA27-4681-9467-503A24552C49}" srcOrd="1" destOrd="0" presId="urn:microsoft.com/office/officeart/2005/8/layout/vList2"/>
    <dgm:cxn modelId="{2D9D4557-8FF1-4FDA-81A6-AE479B9A074E}" type="presParOf" srcId="{B0AC39B5-4442-4157-8F3E-6BA113077530}" destId="{C0182B78-1B88-495B-87E4-CD6A3EE073BD}" srcOrd="2" destOrd="0" presId="urn:microsoft.com/office/officeart/2005/8/layout/vList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EE20EA1-CF4D-4F65-90D1-85288E2D487E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226D4D1-0BA5-4935-B377-451ED5C6DF7C}">
      <dgm:prSet/>
      <dgm:spPr/>
      <dgm:t>
        <a:bodyPr/>
        <a:lstStyle/>
        <a:p>
          <a:pPr rtl="0"/>
          <a:r>
            <a:rPr lang="ru-RU" b="1" dirty="0" smtClean="0">
              <a:solidFill>
                <a:srgbClr val="FFFF00"/>
              </a:solidFill>
              <a:latin typeface="Times New Roman Tj" pitchFamily="18" charset="-52"/>
            </a:rPr>
            <a:t>причины для разработки плана реагирования при ЧС</a:t>
          </a:r>
          <a:endParaRPr lang="ru-RU" b="1" dirty="0">
            <a:solidFill>
              <a:srgbClr val="FFFF00"/>
            </a:solidFill>
            <a:latin typeface="Times New Roman Tj" pitchFamily="18" charset="-52"/>
          </a:endParaRPr>
        </a:p>
      </dgm:t>
    </dgm:pt>
    <dgm:pt modelId="{20BB90C5-95F6-4CC1-9B41-3F19538E86C9}" type="parTrans" cxnId="{7137F83A-EF33-46A5-9969-244DB5875C1B}">
      <dgm:prSet/>
      <dgm:spPr/>
      <dgm:t>
        <a:bodyPr/>
        <a:lstStyle/>
        <a:p>
          <a:endParaRPr lang="ru-RU" b="1">
            <a:solidFill>
              <a:srgbClr val="FFFF00"/>
            </a:solidFill>
          </a:endParaRPr>
        </a:p>
      </dgm:t>
    </dgm:pt>
    <dgm:pt modelId="{B80F3172-749F-4904-8620-2E25A1347755}" type="sibTrans" cxnId="{7137F83A-EF33-46A5-9969-244DB5875C1B}">
      <dgm:prSet/>
      <dgm:spPr/>
      <dgm:t>
        <a:bodyPr/>
        <a:lstStyle/>
        <a:p>
          <a:endParaRPr lang="ru-RU" b="1">
            <a:solidFill>
              <a:srgbClr val="FFFF00"/>
            </a:solidFill>
          </a:endParaRPr>
        </a:p>
      </dgm:t>
    </dgm:pt>
    <dgm:pt modelId="{69B38B53-8E3C-4983-A27D-9365F3AFCC99}" type="pres">
      <dgm:prSet presAssocID="{FEE20EA1-CF4D-4F65-90D1-85288E2D487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CA2ED37-49DC-4179-B3F6-2DC5F52002DF}" type="pres">
      <dgm:prSet presAssocID="{9226D4D1-0BA5-4935-B377-451ED5C6DF7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EE4A89A-3AF5-4AF3-A3F1-97CB9F7A122F}" type="presOf" srcId="{9226D4D1-0BA5-4935-B377-451ED5C6DF7C}" destId="{2CA2ED37-49DC-4179-B3F6-2DC5F52002DF}" srcOrd="0" destOrd="0" presId="urn:microsoft.com/office/officeart/2005/8/layout/vList2"/>
    <dgm:cxn modelId="{CFE00D2E-7159-47DD-A265-1CF1C0EF598A}" type="presOf" srcId="{FEE20EA1-CF4D-4F65-90D1-85288E2D487E}" destId="{69B38B53-8E3C-4983-A27D-9365F3AFCC99}" srcOrd="0" destOrd="0" presId="urn:microsoft.com/office/officeart/2005/8/layout/vList2"/>
    <dgm:cxn modelId="{7137F83A-EF33-46A5-9969-244DB5875C1B}" srcId="{FEE20EA1-CF4D-4F65-90D1-85288E2D487E}" destId="{9226D4D1-0BA5-4935-B377-451ED5C6DF7C}" srcOrd="0" destOrd="0" parTransId="{20BB90C5-95F6-4CC1-9B41-3F19538E86C9}" sibTransId="{B80F3172-749F-4904-8620-2E25A1347755}"/>
    <dgm:cxn modelId="{0584CD62-F00D-49E7-BB17-C6C575C7BB5B}" type="presParOf" srcId="{69B38B53-8E3C-4983-A27D-9365F3AFCC99}" destId="{2CA2ED37-49DC-4179-B3F6-2DC5F52002DF}" srcOrd="0" destOrd="0" presId="urn:microsoft.com/office/officeart/2005/8/layout/vList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B34F9AA-B2A3-46BC-A26F-39503BC7065F}" type="doc">
      <dgm:prSet loTypeId="urn:microsoft.com/office/officeart/2005/8/layout/default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7A3C835-615E-4612-A9F1-CC3FE1778A9B}">
      <dgm:prSet/>
      <dgm:spPr/>
      <dgm:t>
        <a:bodyPr/>
        <a:lstStyle/>
        <a:p>
          <a:pPr rtl="0"/>
          <a:r>
            <a:rPr lang="ru-RU" b="1" dirty="0" smtClean="0">
              <a:latin typeface="Times New Roman Tj" pitchFamily="18" charset="-52"/>
            </a:rPr>
            <a:t>Начальники штабов по ЧС и ГО города Душанбе и района </a:t>
          </a:r>
          <a:r>
            <a:rPr lang="ru-RU" b="1" dirty="0" err="1" smtClean="0">
              <a:latin typeface="Times New Roman Tj" pitchFamily="18" charset="-52"/>
            </a:rPr>
            <a:t>Гисарского</a:t>
          </a:r>
          <a:r>
            <a:rPr lang="ru-RU" b="1" dirty="0" smtClean="0">
              <a:latin typeface="Times New Roman Tj" pitchFamily="18" charset="-52"/>
            </a:rPr>
            <a:t> региона</a:t>
          </a:r>
          <a:endParaRPr lang="ru-RU" b="1" dirty="0">
            <a:latin typeface="Times New Roman Tj" pitchFamily="18" charset="-52"/>
          </a:endParaRPr>
        </a:p>
      </dgm:t>
    </dgm:pt>
    <dgm:pt modelId="{31C702DE-73E5-4A3C-A922-605060093FC9}" type="parTrans" cxnId="{473BFFFC-CE60-4896-BB1B-50CFCADD2114}">
      <dgm:prSet/>
      <dgm:spPr/>
      <dgm:t>
        <a:bodyPr/>
        <a:lstStyle/>
        <a:p>
          <a:endParaRPr lang="ru-RU" b="1">
            <a:latin typeface="Times New Roman Tj" pitchFamily="18" charset="-52"/>
          </a:endParaRPr>
        </a:p>
      </dgm:t>
    </dgm:pt>
    <dgm:pt modelId="{DF82B1B4-E662-4C13-9D25-5B5AEF00470A}" type="sibTrans" cxnId="{473BFFFC-CE60-4896-BB1B-50CFCADD2114}">
      <dgm:prSet/>
      <dgm:spPr/>
      <dgm:t>
        <a:bodyPr/>
        <a:lstStyle/>
        <a:p>
          <a:endParaRPr lang="ru-RU" b="1">
            <a:latin typeface="Times New Roman Tj" pitchFamily="18" charset="-52"/>
          </a:endParaRPr>
        </a:p>
      </dgm:t>
    </dgm:pt>
    <dgm:pt modelId="{8D671712-0DD8-493C-9169-FF30501AA1D8}" type="pres">
      <dgm:prSet presAssocID="{4B34F9AA-B2A3-46BC-A26F-39503BC7065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C36ED7-8008-44D5-A092-47190E58FE8E}" type="pres">
      <dgm:prSet presAssocID="{37A3C835-615E-4612-A9F1-CC3FE1778A9B}" presName="node" presStyleLbl="node1" presStyleIdx="0" presStyleCnt="1" custScaleX="4417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3BFFFC-CE60-4896-BB1B-50CFCADD2114}" srcId="{4B34F9AA-B2A3-46BC-A26F-39503BC7065F}" destId="{37A3C835-615E-4612-A9F1-CC3FE1778A9B}" srcOrd="0" destOrd="0" parTransId="{31C702DE-73E5-4A3C-A922-605060093FC9}" sibTransId="{DF82B1B4-E662-4C13-9D25-5B5AEF00470A}"/>
    <dgm:cxn modelId="{21C080A1-1F79-47CD-93A6-6D9F718DC49F}" type="presOf" srcId="{37A3C835-615E-4612-A9F1-CC3FE1778A9B}" destId="{54C36ED7-8008-44D5-A092-47190E58FE8E}" srcOrd="0" destOrd="0" presId="urn:microsoft.com/office/officeart/2005/8/layout/default"/>
    <dgm:cxn modelId="{32C39E7C-5E66-4F95-B28C-B0A4EC216E57}" type="presOf" srcId="{4B34F9AA-B2A3-46BC-A26F-39503BC7065F}" destId="{8D671712-0DD8-493C-9169-FF30501AA1D8}" srcOrd="0" destOrd="0" presId="urn:microsoft.com/office/officeart/2005/8/layout/default"/>
    <dgm:cxn modelId="{89AECBAD-F68D-4A8F-90B3-E842C0D6480F}" type="presParOf" srcId="{8D671712-0DD8-493C-9169-FF30501AA1D8}" destId="{54C36ED7-8008-44D5-A092-47190E58FE8E}" srcOrd="0" destOrd="0" presId="urn:microsoft.com/office/officeart/2005/8/layout/default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E40ED3F-6119-4BAD-868D-5B2368AC504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62D383-0140-4879-AD90-090FC3989239}">
      <dgm:prSet/>
      <dgm:spPr>
        <a:solidFill>
          <a:srgbClr val="FF0000"/>
        </a:solidFill>
      </dgm:spPr>
      <dgm:t>
        <a:bodyPr/>
        <a:lstStyle/>
        <a:p>
          <a:pPr algn="ctr" rtl="0"/>
          <a:r>
            <a:rPr lang="ru-RU" b="1" dirty="0" smtClean="0">
              <a:solidFill>
                <a:srgbClr val="FFFF00"/>
              </a:solidFill>
              <a:latin typeface="Times New Roman Tj" pitchFamily="18" charset="-52"/>
            </a:rPr>
            <a:t>город Душанбе 17- 21 майя 2010 года </a:t>
          </a:r>
          <a:endParaRPr lang="ru-RU" b="1" dirty="0">
            <a:solidFill>
              <a:srgbClr val="FFFF00"/>
            </a:solidFill>
            <a:latin typeface="Times New Roman Tj" pitchFamily="18" charset="-52"/>
          </a:endParaRPr>
        </a:p>
      </dgm:t>
    </dgm:pt>
    <dgm:pt modelId="{6B93B3C3-3546-444A-8185-812DA8999782}" type="parTrans" cxnId="{71F22C5D-B096-4A7F-A0B7-400A37D9FC8D}">
      <dgm:prSet/>
      <dgm:spPr/>
      <dgm:t>
        <a:bodyPr/>
        <a:lstStyle/>
        <a:p>
          <a:pPr algn="ctr"/>
          <a:endParaRPr lang="ru-RU"/>
        </a:p>
      </dgm:t>
    </dgm:pt>
    <dgm:pt modelId="{2568C680-D1F5-498C-A343-6368B36EC6A6}" type="sibTrans" cxnId="{71F22C5D-B096-4A7F-A0B7-400A37D9FC8D}">
      <dgm:prSet/>
      <dgm:spPr/>
      <dgm:t>
        <a:bodyPr/>
        <a:lstStyle/>
        <a:p>
          <a:pPr algn="ctr"/>
          <a:endParaRPr lang="ru-RU"/>
        </a:p>
      </dgm:t>
    </dgm:pt>
    <dgm:pt modelId="{E58F3049-EFD2-4D67-8DB5-01E389F0E017}" type="pres">
      <dgm:prSet presAssocID="{9E40ED3F-6119-4BAD-868D-5B2368AC504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EC70280-C5BC-49B3-B6AF-A5E400A2B6AD}" type="pres">
      <dgm:prSet presAssocID="{9762D383-0140-4879-AD90-090FC398923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1492A18-969D-4BAB-BD5A-DB72A73C834C}" type="presOf" srcId="{9762D383-0140-4879-AD90-090FC3989239}" destId="{6EC70280-C5BC-49B3-B6AF-A5E400A2B6AD}" srcOrd="0" destOrd="0" presId="urn:microsoft.com/office/officeart/2005/8/layout/vList2"/>
    <dgm:cxn modelId="{71F22C5D-B096-4A7F-A0B7-400A37D9FC8D}" srcId="{9E40ED3F-6119-4BAD-868D-5B2368AC5044}" destId="{9762D383-0140-4879-AD90-090FC3989239}" srcOrd="0" destOrd="0" parTransId="{6B93B3C3-3546-444A-8185-812DA8999782}" sibTransId="{2568C680-D1F5-498C-A343-6368B36EC6A6}"/>
    <dgm:cxn modelId="{FA2539A7-CB9D-479E-9D68-A4F005AE7975}" type="presOf" srcId="{9E40ED3F-6119-4BAD-868D-5B2368AC5044}" destId="{E58F3049-EFD2-4D67-8DB5-01E389F0E017}" srcOrd="0" destOrd="0" presId="urn:microsoft.com/office/officeart/2005/8/layout/vList2"/>
    <dgm:cxn modelId="{A8E18DE5-B141-4707-BF91-4FAA1236414B}" type="presParOf" srcId="{E58F3049-EFD2-4D67-8DB5-01E389F0E017}" destId="{6EC70280-C5BC-49B3-B6AF-A5E400A2B6AD}" srcOrd="0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 smtClean="0"/>
            </a:lvl1pPr>
          </a:lstStyle>
          <a:p>
            <a:pPr>
              <a:defRPr/>
            </a:pPr>
            <a:endParaRPr lang="tg-Cyrl-TJ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 smtClean="0"/>
            </a:lvl1pPr>
          </a:lstStyle>
          <a:p>
            <a:pPr>
              <a:defRPr/>
            </a:pPr>
            <a:fld id="{10C23315-72C3-4CD2-A54A-99481739EDA1}" type="datetimeFigureOut">
              <a:rPr lang="tg-Cyrl-TJ"/>
              <a:pPr>
                <a:defRPr/>
              </a:pPr>
              <a:t>13.07.11</a:t>
            </a:fld>
            <a:endParaRPr lang="tg-Cyrl-TJ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 smtClean="0"/>
            </a:lvl1pPr>
          </a:lstStyle>
          <a:p>
            <a:pPr>
              <a:defRPr/>
            </a:pPr>
            <a:endParaRPr lang="tg-Cyrl-TJ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 smtClean="0"/>
            </a:lvl1pPr>
          </a:lstStyle>
          <a:p>
            <a:pPr>
              <a:defRPr/>
            </a:pPr>
            <a:fld id="{14A3C3A9-7C21-4962-8C22-79278248C47F}" type="slidenum">
              <a:rPr lang="tg-Cyrl-TJ"/>
              <a:pPr>
                <a:defRPr/>
              </a:pPr>
              <a:t>‹#›</a:t>
            </a:fld>
            <a:endParaRPr lang="tg-Cyrl-TJ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75D84273-4D3E-4058-A806-0AD9128DB25E}" type="datetimeFigureOut">
              <a:rPr lang="ru-RU"/>
              <a:pPr>
                <a:defRPr/>
              </a:pPr>
              <a:t>13.07.2011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6956C31E-965A-48CB-866E-1399876991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D7ED6-706E-43CC-9A9A-E4D41E015BB7}" type="datetimeFigureOut">
              <a:rPr lang="ru-RU"/>
              <a:pPr>
                <a:defRPr/>
              </a:pPr>
              <a:t>13.07.2011</a:t>
            </a:fld>
            <a:endParaRPr lang="ru-RU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DE534B1-E2FA-42E5-9FC7-711539AAF2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01A3E-8EDC-402D-90C1-E4CDB7C10CDD}" type="datetimeFigureOut">
              <a:rPr lang="ru-RU"/>
              <a:pPr>
                <a:defRPr/>
              </a:pPr>
              <a:t>13.07.2011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CBC22-09E3-474F-880B-A4FF65C6E1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579E9-9BAD-4700-A35E-F12397DEC507}" type="datetimeFigureOut">
              <a:rPr lang="ru-RU"/>
              <a:pPr>
                <a:defRPr/>
              </a:pPr>
              <a:t>13.07.2011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7638F-6576-4026-8BDF-70092BFEB5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D6FB7-01E1-44E5-9D53-D57B1D2FB3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78A40-6E87-46E7-85E8-8CFBDE88B38A}" type="datetimeFigureOut">
              <a:rPr lang="ru-RU"/>
              <a:pPr>
                <a:defRPr/>
              </a:pPr>
              <a:t>13.07.2011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5A635-9A68-42F9-BA9B-921E62D1FF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87639-770D-4F5A-BC93-A9A61F5F7139}" type="datetimeFigureOut">
              <a:rPr lang="ru-RU"/>
              <a:pPr>
                <a:defRPr/>
              </a:pPr>
              <a:t>13.07.2011</a:t>
            </a:fld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12EAE-8726-4B1A-A098-69B560C5C8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C0735-7A2F-4464-9D20-789BA24E0E5B}" type="datetimeFigureOut">
              <a:rPr lang="ru-RU"/>
              <a:pPr>
                <a:defRPr/>
              </a:pPr>
              <a:t>13.07.2011</a:t>
            </a:fld>
            <a:endParaRPr lang="ru-R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FCD71-9488-48A6-BECE-2A464DB06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58BC3-39F7-4F7B-9DC9-D7CDA8BB9F7D}" type="datetimeFigureOut">
              <a:rPr lang="ru-RU"/>
              <a:pPr>
                <a:defRPr/>
              </a:pPr>
              <a:t>13.07.2011</a:t>
            </a:fld>
            <a:endParaRPr lang="ru-RU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1DE8E-D07F-4FFC-B548-412C89CA38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AC4FC-7B5A-4D44-9106-9D0C64AC533C}" type="datetimeFigureOut">
              <a:rPr lang="ru-RU"/>
              <a:pPr>
                <a:defRPr/>
              </a:pPr>
              <a:t>13.07.2011</a:t>
            </a:fld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3910E-46C1-415C-B9EC-325FFA8CDB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87821-DC6F-4FE8-AB5B-3F6EAEF7469A}" type="datetimeFigureOut">
              <a:rPr lang="ru-RU"/>
              <a:pPr>
                <a:defRPr/>
              </a:pPr>
              <a:t>13.07.2011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A3679-A859-4F6E-B880-063E5E35DB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3EB2A-4F47-42B5-A1F8-9610B4E118EE}" type="datetimeFigureOut">
              <a:rPr lang="ru-RU"/>
              <a:pPr>
                <a:defRPr/>
              </a:pPr>
              <a:t>13.07.2011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FBB55-5446-495D-80FD-CA944962D8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E915E-3051-4AF3-941B-C7C3757D93E6}" type="datetimeFigureOut">
              <a:rPr lang="ru-RU"/>
              <a:pPr>
                <a:defRPr/>
              </a:pPr>
              <a:t>13.07.2011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330D2-B5E5-42DD-974E-CF86370355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88D2C3A-5279-49F3-976D-A77FD0A088B2}" type="datetimeFigureOut">
              <a:rPr lang="ru-RU"/>
              <a:pPr>
                <a:defRPr/>
              </a:pPr>
              <a:t>13.07.2011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575EB81E-656C-4E04-97E8-7ED85B5704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0" r:id="rId2"/>
    <p:sldLayoutId id="2147483828" r:id="rId3"/>
    <p:sldLayoutId id="2147483821" r:id="rId4"/>
    <p:sldLayoutId id="2147483822" r:id="rId5"/>
    <p:sldLayoutId id="2147483823" r:id="rId6"/>
    <p:sldLayoutId id="2147483824" r:id="rId7"/>
    <p:sldLayoutId id="2147483829" r:id="rId8"/>
    <p:sldLayoutId id="2147483830" r:id="rId9"/>
    <p:sldLayoutId id="2147483825" r:id="rId10"/>
    <p:sldLayoutId id="2147483826" r:id="rId11"/>
    <p:sldLayoutId id="2147483831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12" Type="http://schemas.openxmlformats.org/officeDocument/2006/relationships/diagramColors" Target="../diagrams/colors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diagramQuickStyle" Target="../diagrams/quickStyle2.xml"/><Relationship Id="rId5" Type="http://schemas.openxmlformats.org/officeDocument/2006/relationships/diagramColors" Target="../diagrams/colors1.xml"/><Relationship Id="rId10" Type="http://schemas.openxmlformats.org/officeDocument/2006/relationships/diagramLayout" Target="../diagrams/layout2.xml"/><Relationship Id="rId4" Type="http://schemas.openxmlformats.org/officeDocument/2006/relationships/diagramQuickStyle" Target="../diagrams/quickStyle1.xml"/><Relationship Id="rId9" Type="http://schemas.openxmlformats.org/officeDocument/2006/relationships/diagramData" Target="../diagrams/data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6.gi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6.xml"/><Relationship Id="rId13" Type="http://schemas.openxmlformats.org/officeDocument/2006/relationships/image" Target="../media/image12.jpeg"/><Relationship Id="rId3" Type="http://schemas.openxmlformats.org/officeDocument/2006/relationships/diagramLayout" Target="../diagrams/layout5.xml"/><Relationship Id="rId7" Type="http://schemas.openxmlformats.org/officeDocument/2006/relationships/diagramLayout" Target="../diagrams/layout6.xml"/><Relationship Id="rId12" Type="http://schemas.openxmlformats.org/officeDocument/2006/relationships/image" Target="../media/image11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6.xml"/><Relationship Id="rId11" Type="http://schemas.openxmlformats.org/officeDocument/2006/relationships/image" Target="../media/image10.jpeg"/><Relationship Id="rId5" Type="http://schemas.openxmlformats.org/officeDocument/2006/relationships/diagramColors" Target="../diagrams/colors5.xml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diagramQuickStyle" Target="../diagrams/quickStyle5.xml"/><Relationship Id="rId9" Type="http://schemas.openxmlformats.org/officeDocument/2006/relationships/diagramColors" Target="../diagrams/colors6.xml"/><Relationship Id="rId1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285720" y="3143248"/>
          <a:ext cx="8643998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19" descr="Лого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3" y="214313"/>
            <a:ext cx="2928937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0" descr="Герби Точикистон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9000" y="285750"/>
            <a:ext cx="2765425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00875" y="260350"/>
            <a:ext cx="1428750" cy="266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Схема 9"/>
          <p:cNvGraphicFramePr/>
          <p:nvPr/>
        </p:nvGraphicFramePr>
        <p:xfrm>
          <a:off x="1357290" y="4929198"/>
          <a:ext cx="6038864" cy="1357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10" grpId="0">
        <p:bldAsOne/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3300"/>
                </a:solidFill>
              </a:rPr>
              <a:t>         </a:t>
            </a:r>
            <a:r>
              <a:rPr lang="ru-RU" smtClean="0">
                <a:solidFill>
                  <a:schemeClr val="tx1"/>
                </a:solidFill>
              </a:rPr>
              <a:t>Цели семинара - встреч </a:t>
            </a:r>
          </a:p>
        </p:txBody>
      </p:sp>
      <p:pic>
        <p:nvPicPr>
          <p:cNvPr id="16387" name="Picture 22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13208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0"/>
          <p:cNvSpPr>
            <a:spLocks noGrp="1" noChangeArrowheads="1"/>
          </p:cNvSpPr>
          <p:nvPr>
            <p:ph sz="quarter" idx="1"/>
          </p:nvPr>
        </p:nvSpPr>
        <p:spPr>
          <a:xfrm>
            <a:off x="428596" y="1643050"/>
            <a:ext cx="7772400" cy="4601260"/>
          </a:xfr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>
            <a:spAutoFit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-   Разработка плана (города, района) по предупреждению и ликвидации ЧС природного и техногенного характера;</a:t>
            </a:r>
            <a:endParaRPr lang="en-US" sz="2400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tg-Cyrl-TJ" sz="2400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-   Обучение методом разработки плана реагирования;</a:t>
            </a:r>
            <a:endParaRPr lang="en-US" sz="2400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tg-Cyrl-TJ" sz="2400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-   Повышение потенциала и опыта работы начальников штабов по разработки и планирования планов реагирования сбор основных данных и включения их в план реагирования.</a:t>
            </a:r>
            <a:endParaRPr lang="tg-Cyrl-TJ" sz="2400" dirty="0" smtClean="0"/>
          </a:p>
          <a:p>
            <a:pPr marL="342900" indent="-34290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60350"/>
            <a:ext cx="79216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22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13208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0"/>
          <p:cNvSpPr>
            <a:spLocks noGrp="1" noChangeArrowheads="1"/>
          </p:cNvSpPr>
          <p:nvPr>
            <p:ph sz="quarter" idx="1"/>
          </p:nvPr>
        </p:nvSpPr>
        <p:spPr>
          <a:xfrm>
            <a:off x="285720" y="1643050"/>
            <a:ext cx="7772400" cy="5047536"/>
          </a:xfr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>
            <a:spAutoFit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200" b="1" dirty="0" smtClean="0">
                <a:latin typeface="+mj-lt"/>
              </a:rPr>
              <a:t>ЗАДАЧИ:</a:t>
            </a:r>
            <a:endParaRPr lang="tg-Cyrl-TJ" sz="2200" dirty="0" smtClean="0">
              <a:latin typeface="+mj-lt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2200" b="1" dirty="0" smtClean="0">
                <a:latin typeface="+mj-lt"/>
              </a:rPr>
              <a:t>Разработка и внедрение плана реагирования на ЧС природного и техногенного характера;</a:t>
            </a:r>
            <a:endParaRPr lang="tg-Cyrl-TJ" sz="2200" dirty="0" smtClean="0">
              <a:latin typeface="+mj-lt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2200" b="1" dirty="0" smtClean="0">
                <a:latin typeface="+mj-lt"/>
              </a:rPr>
              <a:t>Создание и содержание оперативной готовности руководящего состава службы ГО и невоенизированных формирований.</a:t>
            </a:r>
            <a:endParaRPr lang="tg-Cyrl-TJ" sz="2200" dirty="0" smtClean="0">
              <a:latin typeface="+mj-lt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200" b="1" dirty="0" smtClean="0">
                <a:latin typeface="+mj-lt"/>
              </a:rPr>
              <a:t>ПОЛНОМОЧИЯ:</a:t>
            </a:r>
            <a:endParaRPr lang="tg-Cyrl-TJ" sz="2200" dirty="0" smtClean="0">
              <a:latin typeface="+mj-lt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2200" b="1" dirty="0" smtClean="0">
                <a:latin typeface="+mj-lt"/>
              </a:rPr>
              <a:t>Непосредственное руководство при спасательных и других неотложных  работах при  авариях, катастрофах и стихийных бедствиях;</a:t>
            </a:r>
            <a:endParaRPr lang="tg-Cyrl-TJ" sz="2200" dirty="0" smtClean="0">
              <a:latin typeface="+mj-lt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2200" b="1" dirty="0" smtClean="0">
                <a:latin typeface="+mj-lt"/>
              </a:rPr>
              <a:t>Контроль за материальным обеспечением хода ликвидации ЧС формированиями</a:t>
            </a:r>
            <a:endParaRPr lang="tg-Cyrl-TJ" sz="2200" dirty="0" smtClean="0">
              <a:latin typeface="+mj-lt"/>
            </a:endParaRPr>
          </a:p>
          <a:p>
            <a:pPr marL="342900" indent="-342900" algn="just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2800" dirty="0"/>
          </a:p>
        </p:txBody>
      </p:sp>
      <p:sp>
        <p:nvSpPr>
          <p:cNvPr id="7" name="Rectangle 6"/>
          <p:cNvSpPr/>
          <p:nvPr/>
        </p:nvSpPr>
        <p:spPr>
          <a:xfrm>
            <a:off x="1500188" y="785813"/>
            <a:ext cx="5643562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dirty="0">
                <a:latin typeface="+mj-lt"/>
              </a:rPr>
              <a:t>Задачи и полномочия:</a:t>
            </a:r>
            <a:endParaRPr lang="tg-Cyrl-TJ" sz="4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1643063" y="285750"/>
            <a:ext cx="7272337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В ходе проведение семинар были      выявлены</a:t>
            </a:r>
            <a:r>
              <a:rPr lang="ru-RU" dirty="0" smtClean="0"/>
              <a:t>:</a:t>
            </a:r>
            <a:endParaRPr lang="tg-Cyrl-TJ" dirty="0" smtClean="0"/>
          </a:p>
        </p:txBody>
      </p:sp>
      <p:sp>
        <p:nvSpPr>
          <p:cNvPr id="7" name="Rectangle 20"/>
          <p:cNvSpPr txBox="1">
            <a:spLocks noChangeArrowheads="1"/>
          </p:cNvSpPr>
          <p:nvPr/>
        </p:nvSpPr>
        <p:spPr bwMode="auto">
          <a:xfrm>
            <a:off x="357158" y="1643050"/>
            <a:ext cx="7772400" cy="501675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>
            <a:spAutoFit/>
          </a:bodyPr>
          <a:lstStyle/>
          <a:p>
            <a:pPr>
              <a:buFontTx/>
              <a:buChar char="-"/>
              <a:defRPr/>
            </a:pPr>
            <a:r>
              <a:rPr lang="ru-RU" sz="2100" b="1" dirty="0">
                <a:latin typeface="+mj-lt"/>
              </a:rPr>
              <a:t>В штабах по ЧС и ГО городов и районов до периода проведения подобных встреч были не определенные планы;</a:t>
            </a:r>
          </a:p>
          <a:p>
            <a:pPr>
              <a:defRPr/>
            </a:pPr>
            <a:endParaRPr lang="ru-RU" sz="2100" b="1" dirty="0">
              <a:latin typeface="+mj-lt"/>
            </a:endParaRPr>
          </a:p>
          <a:p>
            <a:pPr>
              <a:buFontTx/>
              <a:buChar char="-"/>
              <a:defRPr/>
            </a:pPr>
            <a:r>
              <a:rPr lang="ru-RU" sz="2100" b="1" dirty="0">
                <a:latin typeface="+mj-lt"/>
              </a:rPr>
              <a:t> План действия руководящих органов городов и районов, </a:t>
            </a:r>
          </a:p>
          <a:p>
            <a:pPr>
              <a:defRPr/>
            </a:pPr>
            <a:r>
              <a:rPr lang="ru-RU" sz="2100" b="1" dirty="0">
                <a:latin typeface="+mj-lt"/>
              </a:rPr>
              <a:t> </a:t>
            </a:r>
            <a:endParaRPr lang="en-US" sz="2100" b="1" dirty="0">
              <a:latin typeface="+mj-lt"/>
            </a:endParaRPr>
          </a:p>
          <a:p>
            <a:pPr>
              <a:defRPr/>
            </a:pPr>
            <a:r>
              <a:rPr lang="ru-RU" sz="2100" b="1" dirty="0">
                <a:latin typeface="+mj-lt"/>
              </a:rPr>
              <a:t>- Привлечение сил и внутренних средств, а также силы и средства прибывающих из вышестоящих организаций не были конкретизированы, в связи с чем затруднялись ликвидации ЧС;</a:t>
            </a:r>
          </a:p>
          <a:p>
            <a:pPr>
              <a:buFontTx/>
              <a:buChar char="-"/>
              <a:defRPr/>
            </a:pPr>
            <a:endParaRPr lang="tg-Cyrl-TJ" sz="2100" dirty="0">
              <a:latin typeface="+mj-lt"/>
            </a:endParaRPr>
          </a:p>
          <a:p>
            <a:pPr>
              <a:buFontTx/>
              <a:buChar char="-"/>
              <a:defRPr/>
            </a:pPr>
            <a:r>
              <a:rPr lang="ru-RU" sz="2100" b="1" dirty="0">
                <a:latin typeface="+mj-lt"/>
              </a:rPr>
              <a:t> Определены привлечения сил и средств для ликвидации ЧС природного и техногенного характера;</a:t>
            </a:r>
          </a:p>
          <a:p>
            <a:pPr>
              <a:defRPr/>
            </a:pPr>
            <a:endParaRPr lang="ru-RU" sz="2100" b="1" dirty="0">
              <a:latin typeface="+mj-lt"/>
            </a:endParaRPr>
          </a:p>
          <a:p>
            <a:pPr>
              <a:buFontTx/>
              <a:buChar char="-"/>
              <a:defRPr/>
            </a:pPr>
            <a:r>
              <a:rPr lang="ru-RU" sz="2100" b="1" dirty="0">
                <a:latin typeface="+mj-lt"/>
              </a:rPr>
              <a:t> Эти планы согласованны с руководящими органами и были использованы как инструкция по ликвидации ЧС. </a:t>
            </a:r>
            <a:endParaRPr lang="tg-Cyrl-TJ" sz="2100" dirty="0">
              <a:latin typeface="+mj-lt"/>
            </a:endParaRPr>
          </a:p>
          <a:p>
            <a:pPr marL="342900" indent="-342900" algn="just" fontAlgn="auto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defRPr/>
            </a:pPr>
            <a:endParaRPr lang="ru-RU" sz="2100" dirty="0">
              <a:latin typeface="+mj-lt"/>
            </a:endParaRPr>
          </a:p>
        </p:txBody>
      </p:sp>
      <p:pic>
        <p:nvPicPr>
          <p:cNvPr id="18438" name="Picture 22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13208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2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13208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4"/>
          <p:cNvSpPr>
            <a:spLocks noChangeArrowheads="1"/>
          </p:cNvSpPr>
          <p:nvPr/>
        </p:nvSpPr>
        <p:spPr bwMode="auto">
          <a:xfrm>
            <a:off x="1643063" y="500063"/>
            <a:ext cx="6357937" cy="115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300" b="1" dirty="0">
                <a:latin typeface="+mj-lt"/>
              </a:rPr>
              <a:t>Структура Плана предупреждения и ликвидации ЧС природного и техногенного характера:</a:t>
            </a:r>
            <a:endParaRPr lang="tg-Cyrl-TJ" sz="2300" b="1" dirty="0">
              <a:latin typeface="+mj-lt"/>
            </a:endParaRPr>
          </a:p>
        </p:txBody>
      </p:sp>
      <p:sp>
        <p:nvSpPr>
          <p:cNvPr id="7" name="Rectangle 20"/>
          <p:cNvSpPr txBox="1">
            <a:spLocks noChangeArrowheads="1"/>
          </p:cNvSpPr>
          <p:nvPr/>
        </p:nvSpPr>
        <p:spPr bwMode="auto">
          <a:xfrm>
            <a:off x="357158" y="1857364"/>
            <a:ext cx="7572428" cy="458587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>
            <a:spAutoFit/>
          </a:bodyPr>
          <a:lstStyle/>
          <a:p>
            <a:pPr marL="342900" indent="-342900" algn="just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r>
              <a:rPr lang="ru-RU" b="1" dirty="0">
                <a:latin typeface="+mj-lt"/>
              </a:rPr>
              <a:t>-    Утверждается Председателем комиссии по ЧС городов и районов;</a:t>
            </a:r>
          </a:p>
          <a:p>
            <a:pPr marL="342900" indent="-342900" algn="just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r>
              <a:rPr lang="ru-RU" b="1" dirty="0">
                <a:latin typeface="+mj-lt"/>
              </a:rPr>
              <a:t>-    Согласовывается начальниками штабов по ЧС и ГО городов и районов;</a:t>
            </a:r>
          </a:p>
          <a:p>
            <a:pPr marL="342900" indent="-342900" algn="just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r>
              <a:rPr lang="ru-RU" b="1" dirty="0">
                <a:latin typeface="+mj-lt"/>
              </a:rPr>
              <a:t>-     Корректируется ежегодно;</a:t>
            </a:r>
          </a:p>
          <a:p>
            <a:pPr marL="342900" indent="-342900" algn="just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r>
              <a:rPr lang="ru-RU" b="1" dirty="0">
                <a:latin typeface="+mj-lt"/>
              </a:rPr>
              <a:t>-     Состоит из двух разделов и приложений;</a:t>
            </a:r>
          </a:p>
          <a:p>
            <a:pPr marL="342900" indent="-342900" algn="just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r>
              <a:rPr lang="ru-RU" b="1" dirty="0">
                <a:latin typeface="+mj-lt"/>
              </a:rPr>
              <a:t>- Раздел 1 – Краткое географическое описание, экономическое состояние, оценка возможных происходящих ЧС, аварий, катастроф природного – техногенного характера;</a:t>
            </a:r>
          </a:p>
          <a:p>
            <a:pPr marL="342900" indent="-342900" algn="just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r>
              <a:rPr lang="ru-RU" b="1" dirty="0">
                <a:latin typeface="+mj-lt"/>
              </a:rPr>
              <a:t>-  Раздел  2  -  Мероприятия по сокращению и ликвидации риска стихийных бедствий, также аварий, катастроф техногенного характера;</a:t>
            </a:r>
          </a:p>
          <a:p>
            <a:pPr marL="342900" indent="-342900" algn="just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r>
              <a:rPr lang="ru-RU" b="1" dirty="0">
                <a:latin typeface="+mj-lt"/>
              </a:rPr>
              <a:t>-   В каждом разделе имеется подразделы и информация о состоянии городов и районов.</a:t>
            </a:r>
          </a:p>
          <a:p>
            <a:pPr marL="342900" indent="-342900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endParaRPr lang="ru-RU" dirty="0"/>
          </a:p>
          <a:p>
            <a:pPr marL="342900" indent="-342900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endParaRPr lang="tg-Cyrl-TJ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2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13208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0"/>
          <p:cNvSpPr txBox="1">
            <a:spLocks noChangeArrowheads="1"/>
          </p:cNvSpPr>
          <p:nvPr/>
        </p:nvSpPr>
        <p:spPr bwMode="auto">
          <a:xfrm>
            <a:off x="357158" y="1857364"/>
            <a:ext cx="7572428" cy="463203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>
            <a:spAutoFit/>
          </a:bodyPr>
          <a:lstStyle/>
          <a:p>
            <a:pPr marL="342900" indent="-342900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r>
              <a:rPr lang="ru-RU" sz="2200" dirty="0"/>
              <a:t>1 – Рельеф Местности городов и районов;</a:t>
            </a:r>
          </a:p>
          <a:p>
            <a:pPr marL="342900" indent="-342900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r>
              <a:rPr lang="ru-RU" sz="2200" dirty="0"/>
              <a:t>2 – Административные деления, количества населения, конструкции домов и коммуникации городов и районов;</a:t>
            </a:r>
          </a:p>
          <a:p>
            <a:pPr marL="342900" indent="-342900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r>
              <a:rPr lang="ru-RU" sz="2200" dirty="0"/>
              <a:t>3 – Экономические показатели;</a:t>
            </a:r>
          </a:p>
          <a:p>
            <a:pPr marL="342900" indent="-342900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r>
              <a:rPr lang="ru-RU" sz="2200" dirty="0"/>
              <a:t>4 – Дороги, связь и транспорт;</a:t>
            </a:r>
          </a:p>
          <a:p>
            <a:pPr marL="342900" indent="-342900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r>
              <a:rPr lang="ru-RU" sz="2200" dirty="0"/>
              <a:t>5 – Список потенциально опасных объектов при ЧС могут привести материальному ущербу;</a:t>
            </a:r>
          </a:p>
          <a:p>
            <a:pPr marL="342900" indent="-342900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r>
              <a:rPr lang="ru-RU" sz="2200" dirty="0"/>
              <a:t>6 –Возможные эпидемиологические не устойчивые участки;</a:t>
            </a:r>
          </a:p>
          <a:p>
            <a:pPr marL="342900" indent="-342900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r>
              <a:rPr lang="ru-RU" sz="2200" dirty="0"/>
              <a:t>7 - Возможные эпизоотические не устойчивые участки;</a:t>
            </a:r>
          </a:p>
          <a:p>
            <a:pPr marL="342900" indent="-342900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endParaRPr lang="tg-Cyrl-TJ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643063" y="500063"/>
            <a:ext cx="6357937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Раздел 1 – Краткое географическое описание, экономическое состояние, оценка возможных происходящих ЧС, аварий, катастроф природного – техногенного характера;</a:t>
            </a:r>
            <a:endParaRPr lang="tg-Cyrl-TJ" sz="2300" b="1" dirty="0">
              <a:latin typeface="+mj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2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13208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643063" y="500063"/>
            <a:ext cx="6357937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+mj-lt"/>
              </a:rPr>
              <a:t>Раздел  2  -  Мероприятия по сокращению и ликвидации риска стихийных бедствий, также аварий, катастроф техногенного характера;</a:t>
            </a:r>
            <a:endParaRPr lang="tg-Cyrl-TJ" sz="2300" b="1" dirty="0">
              <a:latin typeface="+mj-lt"/>
            </a:endParaRPr>
          </a:p>
        </p:txBody>
      </p:sp>
      <p:sp>
        <p:nvSpPr>
          <p:cNvPr id="6" name="Rectangle 20"/>
          <p:cNvSpPr txBox="1">
            <a:spLocks noChangeArrowheads="1"/>
          </p:cNvSpPr>
          <p:nvPr/>
        </p:nvSpPr>
        <p:spPr bwMode="auto">
          <a:xfrm>
            <a:off x="357158" y="1857364"/>
            <a:ext cx="7572428" cy="497059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100" dirty="0"/>
              <a:t>1 – Чрезвычайные ситуации ( землетрясение, селевой поток, оползень…)</a:t>
            </a:r>
            <a:endParaRPr lang="tg-Cyrl-TJ" sz="2100" dirty="0"/>
          </a:p>
          <a:p>
            <a:pPr>
              <a:defRPr/>
            </a:pPr>
            <a:r>
              <a:rPr lang="ru-RU" sz="2100" dirty="0"/>
              <a:t>2 -  Проведение мероприятия по спасению и других не отложенных работ;</a:t>
            </a:r>
            <a:endParaRPr lang="tg-Cyrl-TJ" sz="2100" dirty="0"/>
          </a:p>
          <a:p>
            <a:pPr>
              <a:defRPr/>
            </a:pPr>
            <a:r>
              <a:rPr lang="ru-RU" sz="2100" dirty="0"/>
              <a:t>3 – Расчет времени пребывание спасательных подразделений;</a:t>
            </a:r>
            <a:endParaRPr lang="tg-Cyrl-TJ" sz="2100" dirty="0"/>
          </a:p>
          <a:p>
            <a:pPr>
              <a:defRPr/>
            </a:pPr>
            <a:r>
              <a:rPr lang="ru-RU" sz="2100" dirty="0"/>
              <a:t>4 – Порядок проведения спасательных и других работ;</a:t>
            </a:r>
            <a:endParaRPr lang="tg-Cyrl-TJ" sz="2100" dirty="0"/>
          </a:p>
          <a:p>
            <a:pPr>
              <a:defRPr/>
            </a:pPr>
            <a:r>
              <a:rPr lang="ru-RU" sz="2100" dirty="0"/>
              <a:t>5 – Материальное обеспечение при ликвидации ЧС:</a:t>
            </a:r>
            <a:endParaRPr lang="tg-Cyrl-TJ" sz="2100" dirty="0"/>
          </a:p>
          <a:p>
            <a:pPr>
              <a:defRPr/>
            </a:pPr>
            <a:r>
              <a:rPr lang="ru-RU" sz="2100" dirty="0"/>
              <a:t>6 – Продовольственное и жизненно необходимое обеспечения;</a:t>
            </a:r>
            <a:endParaRPr lang="tg-Cyrl-TJ" sz="2100" dirty="0"/>
          </a:p>
          <a:p>
            <a:pPr>
              <a:defRPr/>
            </a:pPr>
            <a:r>
              <a:rPr lang="ru-RU" sz="2100" dirty="0"/>
              <a:t>7 – Инженерное обеспечения;</a:t>
            </a:r>
            <a:endParaRPr lang="tg-Cyrl-TJ" sz="2100" dirty="0"/>
          </a:p>
          <a:p>
            <a:pPr>
              <a:defRPr/>
            </a:pPr>
            <a:r>
              <a:rPr lang="ru-RU" sz="2100" dirty="0"/>
              <a:t>8 – Медицинское обеспечения;</a:t>
            </a:r>
            <a:endParaRPr lang="tg-Cyrl-TJ" sz="2100" dirty="0"/>
          </a:p>
          <a:p>
            <a:pPr>
              <a:defRPr/>
            </a:pPr>
            <a:r>
              <a:rPr lang="ru-RU" sz="2100" dirty="0"/>
              <a:t>9 – Проведение эвакуационных мероприятий;</a:t>
            </a:r>
            <a:endParaRPr lang="tg-Cyrl-TJ" sz="2100" dirty="0"/>
          </a:p>
          <a:p>
            <a:pPr>
              <a:defRPr/>
            </a:pPr>
            <a:r>
              <a:rPr lang="ru-RU" sz="2100" dirty="0"/>
              <a:t>Приложения  к плану необходимо для подробной работы.  </a:t>
            </a:r>
            <a:endParaRPr lang="tg-Cyrl-TJ" sz="2100" dirty="0"/>
          </a:p>
          <a:p>
            <a:pPr marL="342900" indent="-342900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endParaRPr lang="tg-Cyrl-TJ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 txBox="1">
            <a:spLocks noChangeArrowheads="1"/>
          </p:cNvSpPr>
          <p:nvPr/>
        </p:nvSpPr>
        <p:spPr bwMode="auto">
          <a:xfrm>
            <a:off x="357158" y="1571612"/>
            <a:ext cx="7572428" cy="486287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>
            <a:spAutoFit/>
          </a:bodyPr>
          <a:lstStyle/>
          <a:p>
            <a:pPr marL="342900" indent="-342900" algn="just" fontAlgn="auto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endParaRPr lang="ru-RU" sz="2400" b="1" dirty="0"/>
          </a:p>
          <a:p>
            <a:pPr marL="342900" indent="-342900" fontAlgn="auto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ru-RU" sz="2500" b="1" dirty="0">
                <a:latin typeface="+mj-lt"/>
              </a:rPr>
              <a:t>-   Разработанные планы реагирования на ЧС должны были согласованы и утверждены начальниками  ГО городов и районов, защищены у оперативного управления планирования Главного штаба КЧС:</a:t>
            </a:r>
          </a:p>
          <a:p>
            <a:pPr marL="342900" indent="-342900" fontAlgn="auto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ru-RU" sz="2500" b="1" dirty="0">
                <a:latin typeface="+mj-lt"/>
              </a:rPr>
              <a:t>-   До настоящего времени, в ходе проверки выявлено, что 50% планов утверждены у начальников ГО городов и районов, а остальные 50%  на стадии подписания и согласования у начальников ГО. </a:t>
            </a:r>
            <a:endParaRPr lang="tg-Cyrl-TJ" sz="2500" dirty="0">
              <a:latin typeface="+mj-lt"/>
            </a:endParaRPr>
          </a:p>
          <a:p>
            <a:pPr marL="342900" indent="-342900" algn="just" fontAlgn="auto"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defRPr/>
            </a:pPr>
            <a:endParaRPr lang="ru-RU" sz="2100" dirty="0">
              <a:latin typeface="+mj-lt"/>
            </a:endParaRPr>
          </a:p>
        </p:txBody>
      </p:sp>
      <p:pic>
        <p:nvPicPr>
          <p:cNvPr id="22533" name="Picture 22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13208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2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13208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1643063" y="500063"/>
            <a:ext cx="63579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Утвержденные планы по городам и районам до настоящего времени :  </a:t>
            </a:r>
            <a:endParaRPr lang="tg-Cyrl-TJ" sz="2400"/>
          </a:p>
        </p:txBody>
      </p:sp>
      <p:sp>
        <p:nvSpPr>
          <p:cNvPr id="7" name="Rectangle 20"/>
          <p:cNvSpPr txBox="1">
            <a:spLocks noChangeArrowheads="1"/>
          </p:cNvSpPr>
          <p:nvPr/>
        </p:nvSpPr>
        <p:spPr bwMode="auto">
          <a:xfrm>
            <a:off x="357158" y="1571612"/>
            <a:ext cx="7572428" cy="526297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>
            <a:spAutoFit/>
          </a:bodyPr>
          <a:lstStyle/>
          <a:p>
            <a:pPr marL="342900" indent="-342900" algn="just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r>
              <a:rPr lang="ru-RU" sz="1750" b="1" dirty="0">
                <a:latin typeface="+mj-lt"/>
              </a:rPr>
              <a:t>Город Душанбе:</a:t>
            </a:r>
          </a:p>
          <a:p>
            <a:pPr marL="342900" indent="-342900" algn="just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r>
              <a:rPr lang="ru-RU" sz="1750" b="1" dirty="0">
                <a:latin typeface="+mj-lt"/>
              </a:rPr>
              <a:t>Районы</a:t>
            </a:r>
            <a:r>
              <a:rPr lang="ru-RU" sz="1750" dirty="0">
                <a:latin typeface="+mj-lt"/>
              </a:rPr>
              <a:t>: </a:t>
            </a:r>
            <a:r>
              <a:rPr lang="ru-RU" sz="1750" dirty="0" err="1">
                <a:latin typeface="+mj-lt"/>
              </a:rPr>
              <a:t>Исмоили</a:t>
            </a:r>
            <a:r>
              <a:rPr lang="ru-RU" sz="1750" dirty="0">
                <a:latin typeface="+mj-lt"/>
              </a:rPr>
              <a:t> </a:t>
            </a:r>
            <a:r>
              <a:rPr lang="ru-RU" sz="1750" dirty="0" err="1">
                <a:latin typeface="+mj-lt"/>
              </a:rPr>
              <a:t>Сомони</a:t>
            </a:r>
            <a:r>
              <a:rPr lang="ru-RU" sz="1750" dirty="0">
                <a:latin typeface="+mj-lt"/>
              </a:rPr>
              <a:t>, </a:t>
            </a:r>
            <a:r>
              <a:rPr lang="ru-RU" sz="1750" dirty="0" err="1">
                <a:latin typeface="+mj-lt"/>
              </a:rPr>
              <a:t>Сино</a:t>
            </a:r>
            <a:r>
              <a:rPr lang="ru-RU" sz="1750" dirty="0">
                <a:latin typeface="+mj-lt"/>
              </a:rPr>
              <a:t>, </a:t>
            </a:r>
            <a:r>
              <a:rPr lang="ru-RU" sz="1750" dirty="0" err="1">
                <a:latin typeface="+mj-lt"/>
              </a:rPr>
              <a:t>Фирдавси</a:t>
            </a:r>
            <a:r>
              <a:rPr lang="ru-RU" sz="1750" dirty="0">
                <a:latin typeface="+mj-lt"/>
              </a:rPr>
              <a:t>, </a:t>
            </a:r>
            <a:r>
              <a:rPr lang="ru-RU" sz="1750" dirty="0" err="1">
                <a:latin typeface="+mj-lt"/>
              </a:rPr>
              <a:t>Шомансур</a:t>
            </a:r>
            <a:r>
              <a:rPr lang="ru-RU" sz="1750" dirty="0">
                <a:latin typeface="+mj-lt"/>
              </a:rPr>
              <a:t>;</a:t>
            </a:r>
          </a:p>
          <a:p>
            <a:pPr marL="342900" indent="-342900" algn="just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r>
              <a:rPr lang="ru-RU" sz="1750" b="1" dirty="0" err="1">
                <a:latin typeface="+mj-lt"/>
              </a:rPr>
              <a:t>Гиссарский</a:t>
            </a:r>
            <a:r>
              <a:rPr lang="ru-RU" sz="1750" b="1" dirty="0">
                <a:latin typeface="+mj-lt"/>
              </a:rPr>
              <a:t> регион:</a:t>
            </a:r>
          </a:p>
          <a:p>
            <a:pPr marL="342900" indent="-342900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r>
              <a:rPr lang="ru-RU" sz="1750" b="1" dirty="0">
                <a:latin typeface="+mj-lt"/>
              </a:rPr>
              <a:t>Города: </a:t>
            </a:r>
            <a:r>
              <a:rPr lang="ru-RU" sz="1750" dirty="0">
                <a:latin typeface="+mj-lt"/>
              </a:rPr>
              <a:t>Турсунзаде и </a:t>
            </a:r>
            <a:r>
              <a:rPr lang="ru-RU" sz="1750" dirty="0" err="1">
                <a:latin typeface="+mj-lt"/>
              </a:rPr>
              <a:t>Вахдат</a:t>
            </a:r>
            <a:r>
              <a:rPr lang="ru-RU" sz="1750" dirty="0">
                <a:latin typeface="+mj-lt"/>
              </a:rPr>
              <a:t>. </a:t>
            </a:r>
          </a:p>
          <a:p>
            <a:pPr marL="342900" indent="-342900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r>
              <a:rPr lang="ru-RU" sz="1750" b="1" dirty="0">
                <a:latin typeface="+mj-lt"/>
                <a:cs typeface="Times New Roman" pitchFamily="18" charset="0"/>
              </a:rPr>
              <a:t>Районы: </a:t>
            </a:r>
            <a:r>
              <a:rPr lang="ru-RU" sz="1750" dirty="0">
                <a:latin typeface="+mj-lt"/>
                <a:cs typeface="Times New Roman" pitchFamily="18" charset="0"/>
              </a:rPr>
              <a:t>Варзоб, </a:t>
            </a:r>
            <a:r>
              <a:rPr lang="ru-RU" sz="1750" dirty="0" err="1">
                <a:latin typeface="+mj-lt"/>
                <a:cs typeface="Times New Roman" pitchFamily="18" charset="0"/>
              </a:rPr>
              <a:t>Шахринав</a:t>
            </a:r>
            <a:r>
              <a:rPr lang="ru-RU" sz="1750" dirty="0">
                <a:latin typeface="+mj-lt"/>
                <a:cs typeface="Times New Roman" pitchFamily="18" charset="0"/>
              </a:rPr>
              <a:t>, </a:t>
            </a:r>
            <a:r>
              <a:rPr lang="ru-RU" sz="1750" dirty="0" err="1">
                <a:latin typeface="+mj-lt"/>
                <a:cs typeface="Times New Roman" pitchFamily="18" charset="0"/>
              </a:rPr>
              <a:t>Файзобод</a:t>
            </a:r>
            <a:r>
              <a:rPr lang="ru-RU" sz="1750" dirty="0">
                <a:latin typeface="+mj-lt"/>
                <a:cs typeface="Times New Roman" pitchFamily="18" charset="0"/>
              </a:rPr>
              <a:t>, Рудаки, </a:t>
            </a:r>
            <a:r>
              <a:rPr lang="ru-RU" sz="1750" dirty="0" err="1">
                <a:latin typeface="+mj-lt"/>
                <a:cs typeface="Times New Roman" pitchFamily="18" charset="0"/>
              </a:rPr>
              <a:t>Хисор</a:t>
            </a:r>
            <a:r>
              <a:rPr lang="ru-RU" sz="1750" dirty="0">
                <a:latin typeface="+mj-lt"/>
                <a:cs typeface="Times New Roman" pitchFamily="18" charset="0"/>
              </a:rPr>
              <a:t>;</a:t>
            </a:r>
          </a:p>
          <a:p>
            <a:pPr marL="342900" indent="-342900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r>
              <a:rPr lang="ru-RU" sz="1750" b="1" dirty="0" err="1">
                <a:latin typeface="+mj-lt"/>
              </a:rPr>
              <a:t>Хатлонская</a:t>
            </a:r>
            <a:r>
              <a:rPr lang="ru-RU" sz="1750" b="1" dirty="0">
                <a:latin typeface="+mj-lt"/>
              </a:rPr>
              <a:t> область:</a:t>
            </a:r>
          </a:p>
          <a:p>
            <a:pPr marL="342900" indent="-342900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r>
              <a:rPr lang="ru-RU" sz="1750" b="1" dirty="0">
                <a:latin typeface="+mj-lt"/>
              </a:rPr>
              <a:t>Города</a:t>
            </a:r>
            <a:r>
              <a:rPr lang="ru-RU" sz="1750" dirty="0">
                <a:latin typeface="+mj-lt"/>
              </a:rPr>
              <a:t>: </a:t>
            </a:r>
            <a:r>
              <a:rPr lang="ru-RU" sz="1750" dirty="0" err="1">
                <a:latin typeface="+mj-lt"/>
              </a:rPr>
              <a:t>Кугантюбе</a:t>
            </a:r>
            <a:r>
              <a:rPr lang="ru-RU" sz="1750" dirty="0">
                <a:latin typeface="+mj-lt"/>
              </a:rPr>
              <a:t>, </a:t>
            </a:r>
            <a:r>
              <a:rPr lang="ru-RU" sz="1750" dirty="0" err="1">
                <a:latin typeface="+mj-lt"/>
              </a:rPr>
              <a:t>Сарбанд</a:t>
            </a:r>
            <a:r>
              <a:rPr lang="ru-RU" sz="1750" dirty="0">
                <a:latin typeface="+mj-lt"/>
              </a:rPr>
              <a:t>, </a:t>
            </a:r>
            <a:r>
              <a:rPr lang="ru-RU" sz="1750" dirty="0" err="1">
                <a:latin typeface="+mj-lt"/>
              </a:rPr>
              <a:t>Норак</a:t>
            </a:r>
            <a:r>
              <a:rPr lang="ru-RU" sz="1750" dirty="0">
                <a:latin typeface="+mj-lt"/>
              </a:rPr>
              <a:t>.</a:t>
            </a:r>
          </a:p>
          <a:p>
            <a:pPr marL="342900" indent="-342900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r>
              <a:rPr lang="ru-RU" sz="1750" b="1" dirty="0">
                <a:latin typeface="+mj-lt"/>
              </a:rPr>
              <a:t>Районы</a:t>
            </a:r>
            <a:r>
              <a:rPr lang="ru-RU" sz="1750" dirty="0">
                <a:latin typeface="+mj-lt"/>
              </a:rPr>
              <a:t>:  Вахш, </a:t>
            </a:r>
            <a:r>
              <a:rPr lang="ru-RU" sz="1750" dirty="0" err="1">
                <a:latin typeface="+mj-lt"/>
              </a:rPr>
              <a:t>Бохтар</a:t>
            </a:r>
            <a:r>
              <a:rPr lang="ru-RU" sz="1750" dirty="0">
                <a:latin typeface="+mj-lt"/>
              </a:rPr>
              <a:t>, </a:t>
            </a:r>
            <a:r>
              <a:rPr lang="ru-RU" sz="1750" dirty="0" err="1">
                <a:latin typeface="+mj-lt"/>
              </a:rPr>
              <a:t>Кумсангир</a:t>
            </a:r>
            <a:r>
              <a:rPr lang="ru-RU" sz="1750" dirty="0">
                <a:latin typeface="+mj-lt"/>
              </a:rPr>
              <a:t>, Панч, </a:t>
            </a:r>
            <a:r>
              <a:rPr lang="ru-RU" sz="1750" dirty="0" err="1">
                <a:latin typeface="+mj-lt"/>
              </a:rPr>
              <a:t>Чалолидин</a:t>
            </a:r>
            <a:r>
              <a:rPr lang="ru-RU" sz="1750" dirty="0">
                <a:latin typeface="+mj-lt"/>
              </a:rPr>
              <a:t> </a:t>
            </a:r>
            <a:r>
              <a:rPr lang="ru-RU" sz="1750" dirty="0" err="1">
                <a:latin typeface="+mj-lt"/>
              </a:rPr>
              <a:t>Руми</a:t>
            </a:r>
            <a:r>
              <a:rPr lang="ru-RU" sz="1750" dirty="0">
                <a:latin typeface="+mj-lt"/>
              </a:rPr>
              <a:t>, </a:t>
            </a:r>
            <a:r>
              <a:rPr lang="ru-RU" sz="1750" dirty="0" err="1">
                <a:latin typeface="+mj-lt"/>
              </a:rPr>
              <a:t>Шаритус</a:t>
            </a:r>
            <a:r>
              <a:rPr lang="ru-RU" sz="1750" dirty="0">
                <a:latin typeface="+mj-lt"/>
              </a:rPr>
              <a:t>,</a:t>
            </a:r>
          </a:p>
          <a:p>
            <a:pPr marL="342900" indent="-342900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r>
              <a:rPr lang="ru-RU" sz="1750" dirty="0" err="1">
                <a:latin typeface="+mj-lt"/>
              </a:rPr>
              <a:t>Кободион</a:t>
            </a:r>
            <a:r>
              <a:rPr lang="ru-RU" sz="1750" dirty="0">
                <a:latin typeface="+mj-lt"/>
              </a:rPr>
              <a:t>, Хусрав, </a:t>
            </a:r>
            <a:r>
              <a:rPr lang="ru-RU" sz="1750" dirty="0" err="1">
                <a:latin typeface="+mj-lt"/>
              </a:rPr>
              <a:t>Хуросон</a:t>
            </a:r>
            <a:r>
              <a:rPr lang="ru-RU" sz="1750" dirty="0">
                <a:latin typeface="+mj-lt"/>
              </a:rPr>
              <a:t>, </a:t>
            </a:r>
            <a:r>
              <a:rPr lang="ru-RU" sz="1750" dirty="0" err="1">
                <a:latin typeface="+mj-lt"/>
              </a:rPr>
              <a:t>Хочамастон</a:t>
            </a:r>
            <a:r>
              <a:rPr lang="ru-RU" sz="1750" dirty="0">
                <a:latin typeface="+mj-lt"/>
              </a:rPr>
              <a:t>, </a:t>
            </a:r>
            <a:r>
              <a:rPr lang="ru-RU" sz="1750" dirty="0" err="1">
                <a:latin typeface="+mj-lt"/>
              </a:rPr>
              <a:t>Чиликул</a:t>
            </a:r>
            <a:r>
              <a:rPr lang="ru-RU" sz="1750" dirty="0">
                <a:latin typeface="+mj-lt"/>
              </a:rPr>
              <a:t>, </a:t>
            </a:r>
            <a:r>
              <a:rPr lang="ru-RU" sz="1750" dirty="0" err="1">
                <a:latin typeface="+mj-lt"/>
              </a:rPr>
              <a:t>Ёвон</a:t>
            </a:r>
            <a:r>
              <a:rPr lang="ru-RU" sz="1750" dirty="0">
                <a:latin typeface="+mj-lt"/>
              </a:rPr>
              <a:t>.</a:t>
            </a:r>
          </a:p>
          <a:p>
            <a:pPr marL="342900" indent="-342900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r>
              <a:rPr lang="ru-RU" sz="1750" b="1" dirty="0" err="1">
                <a:latin typeface="+mj-lt"/>
              </a:rPr>
              <a:t>Кулябский</a:t>
            </a:r>
            <a:r>
              <a:rPr lang="ru-RU" sz="1750" b="1" dirty="0">
                <a:latin typeface="+mj-lt"/>
              </a:rPr>
              <a:t> регион</a:t>
            </a:r>
            <a:endParaRPr lang="tg-Cyrl-TJ" sz="1750" dirty="0">
              <a:latin typeface="+mj-lt"/>
            </a:endParaRPr>
          </a:p>
          <a:p>
            <a:pPr marL="342900" indent="-342900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r>
              <a:rPr lang="ru-RU" sz="1750" b="1" dirty="0">
                <a:latin typeface="+mj-lt"/>
              </a:rPr>
              <a:t>Город</a:t>
            </a:r>
            <a:r>
              <a:rPr lang="ru-RU" sz="1750" dirty="0">
                <a:latin typeface="+mj-lt"/>
              </a:rPr>
              <a:t> Куляб.</a:t>
            </a:r>
          </a:p>
          <a:p>
            <a:pPr marL="342900" indent="-342900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r>
              <a:rPr lang="ru-RU" sz="1750" b="1" dirty="0">
                <a:latin typeface="+mj-lt"/>
              </a:rPr>
              <a:t>Районы: </a:t>
            </a:r>
            <a:r>
              <a:rPr lang="ru-RU" sz="1750" dirty="0" err="1">
                <a:latin typeface="+mj-lt"/>
              </a:rPr>
              <a:t>Муминабад</a:t>
            </a:r>
            <a:r>
              <a:rPr lang="ru-RU" sz="1750" dirty="0">
                <a:latin typeface="+mj-lt"/>
              </a:rPr>
              <a:t>, </a:t>
            </a:r>
            <a:r>
              <a:rPr lang="ru-RU" sz="1750" dirty="0" err="1">
                <a:latin typeface="+mj-lt"/>
              </a:rPr>
              <a:t>Шуробод</a:t>
            </a:r>
            <a:r>
              <a:rPr lang="ru-RU" sz="1750" dirty="0">
                <a:latin typeface="+mj-lt"/>
              </a:rPr>
              <a:t>, </a:t>
            </a:r>
            <a:r>
              <a:rPr lang="ru-RU" sz="1750" dirty="0" err="1">
                <a:latin typeface="+mj-lt"/>
              </a:rPr>
              <a:t>Хамадони</a:t>
            </a:r>
            <a:r>
              <a:rPr lang="ru-RU" sz="1750" dirty="0">
                <a:latin typeface="+mj-lt"/>
              </a:rPr>
              <a:t>, </a:t>
            </a:r>
            <a:r>
              <a:rPr lang="ru-RU" sz="1750" dirty="0" err="1">
                <a:latin typeface="+mj-lt"/>
              </a:rPr>
              <a:t>Восеъ</a:t>
            </a:r>
            <a:r>
              <a:rPr lang="ru-RU" sz="1750" dirty="0">
                <a:latin typeface="+mj-lt"/>
              </a:rPr>
              <a:t>, </a:t>
            </a:r>
            <a:r>
              <a:rPr lang="ru-RU" sz="1750" dirty="0" err="1">
                <a:latin typeface="+mj-lt"/>
              </a:rPr>
              <a:t>Дангара</a:t>
            </a:r>
            <a:r>
              <a:rPr lang="ru-RU" sz="1750" dirty="0">
                <a:latin typeface="+mj-lt"/>
              </a:rPr>
              <a:t>, </a:t>
            </a:r>
            <a:r>
              <a:rPr lang="ru-RU" sz="1750" dirty="0" err="1">
                <a:latin typeface="+mj-lt"/>
              </a:rPr>
              <a:t>Темурмалик</a:t>
            </a:r>
            <a:r>
              <a:rPr lang="ru-RU" sz="1750" dirty="0">
                <a:latin typeface="+mj-lt"/>
              </a:rPr>
              <a:t>,</a:t>
            </a:r>
          </a:p>
          <a:p>
            <a:pPr marL="342900" indent="-342900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r>
              <a:rPr lang="ru-RU" sz="1750" dirty="0">
                <a:latin typeface="+mj-lt"/>
              </a:rPr>
              <a:t>Ховалинг,  </a:t>
            </a:r>
            <a:r>
              <a:rPr lang="ru-RU" sz="1750" dirty="0" err="1">
                <a:latin typeface="+mj-lt"/>
              </a:rPr>
              <a:t>Балчувон</a:t>
            </a:r>
            <a:r>
              <a:rPr lang="ru-RU" sz="1750" dirty="0">
                <a:latin typeface="+mj-lt"/>
              </a:rPr>
              <a:t>, </a:t>
            </a:r>
            <a:r>
              <a:rPr lang="ru-RU" sz="1750" dirty="0" err="1">
                <a:latin typeface="+mj-lt"/>
              </a:rPr>
              <a:t>Фархор</a:t>
            </a:r>
            <a:r>
              <a:rPr lang="ru-RU" sz="1750" dirty="0">
                <a:latin typeface="+mj-lt"/>
              </a:rPr>
              <a:t>.</a:t>
            </a:r>
          </a:p>
          <a:p>
            <a:pPr marL="342900" indent="-342900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endParaRPr lang="ru-RU" sz="1600" dirty="0"/>
          </a:p>
          <a:p>
            <a:pPr marL="342900" indent="-342900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endParaRPr lang="tg-Cyrl-TJ" sz="1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14612" y="4643446"/>
            <a:ext cx="3929090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СПАСИБО за ВНИМАНИЕ!</a:t>
            </a:r>
          </a:p>
        </p:txBody>
      </p:sp>
      <p:pic>
        <p:nvPicPr>
          <p:cNvPr id="24579" name="Picture 19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60350"/>
            <a:ext cx="2500313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13" y="285750"/>
            <a:ext cx="1143000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Documents and Settings\Suhrob\Рабочий стол\TAJIKISTAN.jpg"/>
          <p:cNvPicPr>
            <a:picLocks noChangeAspect="1" noChangeArrowheads="1"/>
          </p:cNvPicPr>
          <p:nvPr/>
        </p:nvPicPr>
        <p:blipFill>
          <a:blip r:embed="rId4" cstate="print">
            <a:lum contrast="40000"/>
          </a:blip>
          <a:srcRect/>
          <a:stretch>
            <a:fillRect/>
          </a:stretch>
        </p:blipFill>
        <p:spPr bwMode="auto">
          <a:xfrm>
            <a:off x="3571868" y="285728"/>
            <a:ext cx="2214578" cy="22145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582" name="Picture 10" descr="дж5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2153035">
            <a:off x="395288" y="2668588"/>
            <a:ext cx="422275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10" descr="дж5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525883" flipH="1">
            <a:off x="4768850" y="2857500"/>
            <a:ext cx="4265613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3671878" y="428604"/>
          <a:ext cx="5186402" cy="59833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D:\foto\23-феврал\IMG_005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1000108"/>
            <a:ext cx="3286148" cy="43813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196" name="Picture 10" descr="дж5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-2153035">
            <a:off x="109538" y="660400"/>
            <a:ext cx="1838325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0" y="0"/>
          <a:ext cx="2643174" cy="939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219" name="Содержимое 2"/>
          <p:cNvSpPr>
            <a:spLocks noGrp="1"/>
          </p:cNvSpPr>
          <p:nvPr>
            <p:ph sz="quarter" idx="1"/>
          </p:nvPr>
        </p:nvSpPr>
        <p:spPr>
          <a:xfrm>
            <a:off x="500063" y="2028825"/>
            <a:ext cx="8501062" cy="757238"/>
          </a:xfrm>
          <a:solidFill>
            <a:srgbClr val="002060"/>
          </a:solidFill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000" b="1" smtClean="0">
                <a:solidFill>
                  <a:srgbClr val="FFFF00"/>
                </a:solidFill>
                <a:latin typeface="Times New Roman Tj" pitchFamily="18" charset="-52"/>
              </a:rPr>
              <a:t>Основы для разработки планов городов и районов для предупреждения и ликвидации чрезвычайных ситуаций</a:t>
            </a:r>
          </a:p>
          <a:p>
            <a:pPr eaLnBrk="1" hangingPunct="1"/>
            <a:endParaRPr lang="ru-RU" sz="2000" b="1" smtClean="0">
              <a:solidFill>
                <a:srgbClr val="FFFF00"/>
              </a:solidFill>
              <a:latin typeface="Times New Roman Tj" pitchFamily="18" charset="-52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857752" y="2857496"/>
            <a:ext cx="1863202" cy="3857652"/>
          </a:xfrm>
          <a:prstGeom prst="roundRect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9223" name="Группа 28"/>
          <p:cNvGrpSpPr>
            <a:grpSpLocks/>
          </p:cNvGrpSpPr>
          <p:nvPr/>
        </p:nvGrpSpPr>
        <p:grpSpPr bwMode="auto">
          <a:xfrm>
            <a:off x="493713" y="2786063"/>
            <a:ext cx="8431212" cy="3932237"/>
            <a:chOff x="494221" y="2500306"/>
            <a:chExt cx="8431520" cy="4074560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494221" y="2500306"/>
              <a:ext cx="1863202" cy="4071966"/>
            </a:xfrm>
            <a:prstGeom prst="roundRect">
              <a:avLst/>
            </a:prstGeom>
            <a:solidFill>
              <a:srgbClr val="FF0000"/>
            </a:solidFill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5" name="Группа 8"/>
            <p:cNvGrpSpPr/>
            <p:nvPr/>
          </p:nvGrpSpPr>
          <p:grpSpPr>
            <a:xfrm>
              <a:off x="2500289" y="2571744"/>
              <a:ext cx="1863211" cy="4003122"/>
              <a:chOff x="500024" y="3071810"/>
              <a:chExt cx="2071712" cy="3502732"/>
            </a:xfrm>
            <a:solidFill>
              <a:srgbClr val="FF0000"/>
            </a:solidFill>
          </p:grpSpPr>
          <p:sp>
            <p:nvSpPr>
              <p:cNvPr id="10" name="Скругленный прямоугольник 9"/>
              <p:cNvSpPr/>
              <p:nvPr/>
            </p:nvSpPr>
            <p:spPr>
              <a:xfrm>
                <a:off x="500034" y="3071810"/>
                <a:ext cx="2071702" cy="3500462"/>
              </a:xfrm>
              <a:prstGeom prst="roundRect">
                <a:avLst/>
              </a:prstGeom>
              <a:grpFill/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1" name="Скругленный прямоугольник 10"/>
              <p:cNvSpPr/>
              <p:nvPr/>
            </p:nvSpPr>
            <p:spPr>
              <a:xfrm>
                <a:off x="500024" y="3074080"/>
                <a:ext cx="2071702" cy="3500462"/>
              </a:xfrm>
              <a:prstGeom prst="roundRect">
                <a:avLst/>
              </a:prstGeom>
              <a:grpFill/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9" name="Скругленный прямоугольник 18"/>
            <p:cNvSpPr/>
            <p:nvPr/>
          </p:nvSpPr>
          <p:spPr>
            <a:xfrm>
              <a:off x="6995996" y="2643182"/>
              <a:ext cx="1929745" cy="3929090"/>
            </a:xfrm>
            <a:prstGeom prst="roundRect">
              <a:avLst/>
            </a:prstGeom>
            <a:solidFill>
              <a:srgbClr val="FF0000"/>
            </a:solidFill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234" name="Rectangle 1"/>
            <p:cNvSpPr>
              <a:spLocks noChangeArrowheads="1"/>
            </p:cNvSpPr>
            <p:nvPr/>
          </p:nvSpPr>
          <p:spPr bwMode="auto">
            <a:xfrm>
              <a:off x="571471" y="3240521"/>
              <a:ext cx="1571636" cy="25519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ru-RU" sz="1400" b="1">
                  <a:solidFill>
                    <a:srgbClr val="FFFF00"/>
                  </a:solidFill>
                  <a:latin typeface="Times New Roman Taj" pitchFamily="18" charset="0"/>
                  <a:ea typeface="Calibri" pitchFamily="34" charset="0"/>
                  <a:cs typeface="Times New Roman" pitchFamily="18" charset="0"/>
                </a:rPr>
                <a:t>Основные показатели, и организационно методические указания плана Республики Таджикистан по вопросам предупреждения и ликвидации ЧС</a:t>
              </a:r>
            </a:p>
          </p:txBody>
        </p:sp>
        <p:sp>
          <p:nvSpPr>
            <p:cNvPr id="9235" name="Rectangle 2"/>
            <p:cNvSpPr>
              <a:spLocks noChangeArrowheads="1"/>
            </p:cNvSpPr>
            <p:nvPr/>
          </p:nvSpPr>
          <p:spPr bwMode="auto">
            <a:xfrm>
              <a:off x="2500289" y="4129130"/>
              <a:ext cx="1714400" cy="11164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ru-RU" sz="1600" b="1">
                  <a:solidFill>
                    <a:srgbClr val="FFFF00"/>
                  </a:solidFill>
                  <a:latin typeface="Times New Roman Taj" pitchFamily="18" charset="0"/>
                  <a:ea typeface="Calibri" pitchFamily="34" charset="0"/>
                  <a:cs typeface="Times New Roman" pitchFamily="18" charset="0"/>
                </a:rPr>
                <a:t>Национальный план республики Таджикистан</a:t>
              </a:r>
            </a:p>
          </p:txBody>
        </p:sp>
        <p:sp>
          <p:nvSpPr>
            <p:cNvPr id="9236" name="Rectangle 3"/>
            <p:cNvSpPr>
              <a:spLocks noChangeArrowheads="1"/>
            </p:cNvSpPr>
            <p:nvPr/>
          </p:nvSpPr>
          <p:spPr bwMode="auto">
            <a:xfrm>
              <a:off x="4929490" y="3574523"/>
              <a:ext cx="1714400" cy="21367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endParaRPr lang="en-US" sz="1600" b="1">
                <a:solidFill>
                  <a:srgbClr val="FFFF00"/>
                </a:solidFill>
                <a:latin typeface="Times New Roman Taj" pitchFamily="18" charset="0"/>
                <a:ea typeface="Calibri" pitchFamily="34" charset="0"/>
                <a:cs typeface="Times New Roman" pitchFamily="18" charset="0"/>
              </a:endParaRPr>
            </a:p>
            <a:p>
              <a:pPr algn="ctr"/>
              <a:r>
                <a:rPr lang="ru-RU" sz="1600" b="1">
                  <a:solidFill>
                    <a:srgbClr val="FFFF00"/>
                  </a:solidFill>
                  <a:latin typeface="Times New Roman Taj" pitchFamily="18" charset="0"/>
                  <a:ea typeface="Calibri" pitchFamily="34" charset="0"/>
                  <a:cs typeface="Times New Roman" pitchFamily="18" charset="0"/>
                </a:rPr>
                <a:t>Национальная стратегия РТ по управлению риском бедствий на 2010-2015 г.</a:t>
              </a:r>
            </a:p>
          </p:txBody>
        </p:sp>
        <p:sp>
          <p:nvSpPr>
            <p:cNvPr id="9237" name="Rectangle 4"/>
            <p:cNvSpPr>
              <a:spLocks noChangeArrowheads="1"/>
            </p:cNvSpPr>
            <p:nvPr/>
          </p:nvSpPr>
          <p:spPr bwMode="auto">
            <a:xfrm>
              <a:off x="7143924" y="4130644"/>
              <a:ext cx="1642966" cy="16268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ru-RU" sz="2400" b="1">
                  <a:solidFill>
                    <a:srgbClr val="FFFF00"/>
                  </a:solidFill>
                  <a:latin typeface="Times New Roman Taj" pitchFamily="18" charset="0"/>
                  <a:ea typeface="Calibri" pitchFamily="34" charset="0"/>
                  <a:cs typeface="Times New Roman" pitchFamily="18" charset="0"/>
                </a:rPr>
                <a:t>Стратегия развития города, района.</a:t>
              </a:r>
            </a:p>
          </p:txBody>
        </p:sp>
        <p:pic>
          <p:nvPicPr>
            <p:cNvPr id="25" name="Picture 2" descr="C:\Documents and Settings\Suhrob\Рабочий стол\TAJIKISTAN.jpg"/>
            <p:cNvPicPr>
              <a:picLocks noChangeAspect="1" noChangeArrowheads="1"/>
            </p:cNvPicPr>
            <p:nvPr/>
          </p:nvPicPr>
          <p:blipFill>
            <a:blip r:embed="rId6" cstate="print">
              <a:lum contrast="40000"/>
            </a:blip>
            <a:srcRect/>
            <a:stretch>
              <a:fillRect/>
            </a:stretch>
          </p:blipFill>
          <p:spPr bwMode="auto">
            <a:xfrm>
              <a:off x="5500694" y="3000372"/>
              <a:ext cx="571504" cy="571504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glow rad="228600">
                <a:schemeClr val="accent5">
                  <a:satMod val="175000"/>
                  <a:alpha val="40000"/>
                </a:schemeClr>
              </a:glow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26" name="Picture 2" descr="C:\Documents and Settings\Suhrob\Рабочий стол\TAJIKISTAN.jpg"/>
            <p:cNvPicPr>
              <a:picLocks noChangeAspect="1" noChangeArrowheads="1"/>
            </p:cNvPicPr>
            <p:nvPr/>
          </p:nvPicPr>
          <p:blipFill>
            <a:blip r:embed="rId6" cstate="print">
              <a:lum contrast="40000"/>
            </a:blip>
            <a:srcRect/>
            <a:stretch>
              <a:fillRect/>
            </a:stretch>
          </p:blipFill>
          <p:spPr bwMode="auto">
            <a:xfrm>
              <a:off x="7786710" y="3000372"/>
              <a:ext cx="571504" cy="571504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glow rad="228600">
                <a:schemeClr val="accent5">
                  <a:satMod val="175000"/>
                  <a:alpha val="40000"/>
                </a:schemeClr>
              </a:glow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27" name="Picture 2" descr="C:\Documents and Settings\Suhrob\Рабочий стол\TAJIKISTAN.jpg"/>
            <p:cNvPicPr>
              <a:picLocks noChangeAspect="1" noChangeArrowheads="1"/>
            </p:cNvPicPr>
            <p:nvPr/>
          </p:nvPicPr>
          <p:blipFill>
            <a:blip r:embed="rId6" cstate="print">
              <a:lum contrast="40000"/>
            </a:blip>
            <a:srcRect/>
            <a:stretch>
              <a:fillRect/>
            </a:stretch>
          </p:blipFill>
          <p:spPr bwMode="auto">
            <a:xfrm>
              <a:off x="3214678" y="2928934"/>
              <a:ext cx="571504" cy="571504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glow rad="228600">
                <a:schemeClr val="accent5">
                  <a:satMod val="175000"/>
                  <a:alpha val="40000"/>
                </a:schemeClr>
              </a:glow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28" name="Picture 2" descr="C:\Documents and Settings\Suhrob\Рабочий стол\TAJIKISTAN.jpg"/>
            <p:cNvPicPr>
              <a:picLocks noChangeAspect="1" noChangeArrowheads="1"/>
            </p:cNvPicPr>
            <p:nvPr/>
          </p:nvPicPr>
          <p:blipFill>
            <a:blip r:embed="rId6" cstate="print">
              <a:lum contrast="40000"/>
            </a:blip>
            <a:srcRect/>
            <a:stretch>
              <a:fillRect/>
            </a:stretch>
          </p:blipFill>
          <p:spPr bwMode="auto">
            <a:xfrm>
              <a:off x="1071538" y="2643182"/>
              <a:ext cx="571504" cy="571504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glow rad="228600">
                <a:schemeClr val="accent5">
                  <a:satMod val="175000"/>
                  <a:alpha val="40000"/>
                </a:schemeClr>
              </a:glow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714612" y="-51410"/>
            <a:ext cx="6286544" cy="2000548"/>
          </a:xfrm>
          <a:prstGeom prst="rect">
            <a:avLst/>
          </a:prstGeom>
          <a:solidFill>
            <a:srgbClr val="FFFF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-</a:t>
            </a:r>
            <a:r>
              <a:rPr lang="ru-RU" sz="2000" b="1" dirty="0">
                <a:solidFill>
                  <a:schemeClr val="tx1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Реальная необходимость такого плана реагирования ,</a:t>
            </a:r>
          </a:p>
          <a:p>
            <a:pPr>
              <a:buFontTx/>
              <a:buChar char="-"/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в целях выполнения требований развития РТ в области ЧС, </a:t>
            </a:r>
          </a:p>
          <a:p>
            <a:pPr>
              <a:buFontTx/>
              <a:buChar char="-"/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-способствовать программе развития </a:t>
            </a:r>
            <a:r>
              <a:rPr lang="ru-RU" sz="2000" b="1">
                <a:solidFill>
                  <a:schemeClr val="tx1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системы ЧС </a:t>
            </a:r>
            <a:r>
              <a:rPr lang="ru-RU" sz="2000" b="1" dirty="0">
                <a:solidFill>
                  <a:schemeClr val="tx1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на период 2009-2014годы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0"/>
          <p:cNvSpPr>
            <a:spLocks noChangeArrowheads="1"/>
          </p:cNvSpPr>
          <p:nvPr/>
        </p:nvSpPr>
        <p:spPr bwMode="auto">
          <a:xfrm>
            <a:off x="500034" y="1500174"/>
            <a:ext cx="7858180" cy="489364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>
            <a:spAutoFit/>
          </a:bodyPr>
          <a:lstStyle/>
          <a:p>
            <a:pPr marL="342900" indent="-342900" algn="just">
              <a:defRPr/>
            </a:pPr>
            <a:endParaRPr lang="ru-RU" sz="2400" dirty="0">
              <a:latin typeface="+mj-lt"/>
            </a:endParaRP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ru-RU" sz="2600" dirty="0">
                <a:latin typeface="+mj-lt"/>
              </a:rPr>
              <a:t> </a:t>
            </a:r>
            <a:r>
              <a:rPr lang="en-US" sz="2600" dirty="0">
                <a:latin typeface="+mj-lt"/>
              </a:rPr>
              <a:t>18</a:t>
            </a:r>
            <a:r>
              <a:rPr lang="ru-RU" sz="2600" dirty="0">
                <a:latin typeface="+mj-lt"/>
              </a:rPr>
              <a:t>-22 мая  г. Курган-Тюбе, </a:t>
            </a:r>
            <a:r>
              <a:rPr lang="ru-RU" sz="2600" dirty="0" err="1">
                <a:latin typeface="+mj-lt"/>
              </a:rPr>
              <a:t>Хатлонской</a:t>
            </a:r>
            <a:r>
              <a:rPr lang="ru-RU" sz="2600" dirty="0">
                <a:latin typeface="+mj-lt"/>
              </a:rPr>
              <a:t> области;</a:t>
            </a:r>
          </a:p>
          <a:p>
            <a:pPr marL="342900" indent="-342900" algn="just">
              <a:buFont typeface="Arial" pitchFamily="34" charset="0"/>
              <a:buChar char="•"/>
              <a:defRPr/>
            </a:pPr>
            <a:endParaRPr lang="en-US" sz="2600" dirty="0">
              <a:latin typeface="+mj-lt"/>
            </a:endParaRP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ru-RU" sz="2600" dirty="0">
                <a:latin typeface="+mj-lt"/>
              </a:rPr>
              <a:t>24-28 мая г. Душанбе,  районы  </a:t>
            </a:r>
            <a:r>
              <a:rPr lang="ru-RU" sz="2600" dirty="0" err="1">
                <a:latin typeface="+mj-lt"/>
              </a:rPr>
              <a:t>Гиссарского</a:t>
            </a:r>
            <a:r>
              <a:rPr lang="ru-RU" sz="2600" dirty="0">
                <a:latin typeface="+mj-lt"/>
              </a:rPr>
              <a:t> региона;</a:t>
            </a:r>
          </a:p>
          <a:p>
            <a:pPr marL="342900" indent="-342900" algn="just">
              <a:buFont typeface="Arial" pitchFamily="34" charset="0"/>
              <a:buChar char="•"/>
              <a:defRPr/>
            </a:pPr>
            <a:endParaRPr lang="ru-RU" sz="2600" dirty="0">
              <a:latin typeface="+mj-lt"/>
            </a:endParaRP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ru-RU" sz="2600" dirty="0">
                <a:latin typeface="+mj-lt"/>
              </a:rPr>
              <a:t> 1-5 июня р. </a:t>
            </a:r>
            <a:r>
              <a:rPr lang="ru-RU" sz="2600" dirty="0" err="1">
                <a:latin typeface="+mj-lt"/>
              </a:rPr>
              <a:t>Рашт</a:t>
            </a:r>
            <a:r>
              <a:rPr lang="ru-RU" sz="2600" dirty="0">
                <a:latin typeface="+mj-lt"/>
              </a:rPr>
              <a:t>, регионы </a:t>
            </a:r>
            <a:r>
              <a:rPr lang="ru-RU" sz="2600" dirty="0" err="1">
                <a:latin typeface="+mj-lt"/>
              </a:rPr>
              <a:t>Раштского</a:t>
            </a:r>
            <a:r>
              <a:rPr lang="ru-RU" sz="2600" dirty="0">
                <a:latin typeface="+mj-lt"/>
              </a:rPr>
              <a:t> района;</a:t>
            </a:r>
          </a:p>
          <a:p>
            <a:pPr marL="342900" indent="-342900" algn="just">
              <a:buFont typeface="Arial" pitchFamily="34" charset="0"/>
              <a:buChar char="•"/>
              <a:defRPr/>
            </a:pPr>
            <a:endParaRPr lang="ru-RU" sz="2600" dirty="0">
              <a:latin typeface="+mj-lt"/>
            </a:endParaRP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ru-RU" sz="2600" dirty="0">
                <a:latin typeface="+mj-lt"/>
              </a:rPr>
              <a:t>15- 19 июня г. </a:t>
            </a:r>
            <a:r>
              <a:rPr lang="ru-RU" sz="2600" dirty="0" err="1">
                <a:latin typeface="+mj-lt"/>
              </a:rPr>
              <a:t>Ходжент</a:t>
            </a:r>
            <a:r>
              <a:rPr lang="ru-RU" sz="2600" dirty="0">
                <a:latin typeface="+mj-lt"/>
              </a:rPr>
              <a:t>,  Согдийской области.</a:t>
            </a:r>
          </a:p>
          <a:p>
            <a:pPr marL="342900" indent="-342900" algn="just">
              <a:buFont typeface="Arial" pitchFamily="34" charset="0"/>
              <a:buChar char="•"/>
              <a:defRPr/>
            </a:pPr>
            <a:endParaRPr lang="ru-RU" sz="2600" dirty="0">
              <a:latin typeface="+mj-lt"/>
            </a:endParaRP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ru-RU" sz="2600" dirty="0">
                <a:latin typeface="+mj-lt"/>
              </a:rPr>
              <a:t>6-10 июля   г. </a:t>
            </a:r>
            <a:r>
              <a:rPr lang="ru-RU" sz="2600" dirty="0" err="1">
                <a:latin typeface="+mj-lt"/>
              </a:rPr>
              <a:t>Хоруг</a:t>
            </a:r>
            <a:r>
              <a:rPr lang="ru-RU" sz="2600" dirty="0">
                <a:latin typeface="+mj-lt"/>
              </a:rPr>
              <a:t>,  ГБАО.  </a:t>
            </a:r>
          </a:p>
          <a:p>
            <a:pPr marL="342900" indent="-342900" algn="just" eaLnBrk="0" hangingPunct="0">
              <a:defRPr/>
            </a:pPr>
            <a:endParaRPr lang="ru-RU" sz="2800" dirty="0"/>
          </a:p>
        </p:txBody>
      </p:sp>
      <p:sp>
        <p:nvSpPr>
          <p:cNvPr id="10245" name="Rectangle 21"/>
          <p:cNvSpPr>
            <a:spLocks noChangeArrowheads="1"/>
          </p:cNvSpPr>
          <p:nvPr/>
        </p:nvSpPr>
        <p:spPr bwMode="auto">
          <a:xfrm>
            <a:off x="1143000" y="571500"/>
            <a:ext cx="6778625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/>
              <a:t>         </a:t>
            </a:r>
            <a:r>
              <a:rPr lang="ru-RU" sz="2800"/>
              <a:t>Время и место проведения: </a:t>
            </a:r>
          </a:p>
        </p:txBody>
      </p:sp>
      <p:pic>
        <p:nvPicPr>
          <p:cNvPr id="10246" name="Picture 22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13208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214282" y="285728"/>
          <a:ext cx="8443914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285720" y="3857628"/>
          <a:ext cx="8572560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2050" name="Picture 2" descr="C:\Documents and Settings\Suhrob\Рабочий стол\Мукаддас\Душанбе,Хисор\IMG_0090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14282" y="1625310"/>
            <a:ext cx="2786082" cy="20894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C:\Documents and Settings\Suhrob\Рабочий стол\Мукаддас\Душанбе,Хисор\IMG_009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11" cstate="print"/>
          <a:srcRect/>
          <a:stretch>
            <a:fillRect/>
          </a:stretch>
        </p:blipFill>
        <p:spPr>
          <a:xfrm>
            <a:off x="3214678" y="1643050"/>
            <a:ext cx="2952769" cy="2071702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3" name="Picture 5" descr="C:\Documents and Settings\Suhrob\Рабочий стол\Мукаддас\Душанбе,Хисор\IMG_0103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286512" y="1643050"/>
            <a:ext cx="2643206" cy="2071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4" name="Picture 6" descr="C:\Documents and Settings\Suhrob\Рабочий стол\Мукаддас\Душанбе,Хисор\IMG_0114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214678" y="4625705"/>
            <a:ext cx="2928958" cy="20894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5" name="Picture 7" descr="C:\Documents and Settings\Suhrob\Рабочий стол\Мукаддас\Душанбе,Хисор\IMG_0127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286511" y="4643446"/>
            <a:ext cx="2667171" cy="2071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6" name="Picture 8" descr="C:\Documents and Settings\Suhrob\Рабочий стол\Мукаддас\Душанбе,Хисор\IMG_0180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14282" y="4643446"/>
            <a:ext cx="2786082" cy="20894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428596" y="214290"/>
            <a:ext cx="8415455" cy="1142896"/>
            <a:chOff x="14229" y="51"/>
            <a:chExt cx="8415455" cy="114289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14229" y="51"/>
              <a:ext cx="8415455" cy="1142896"/>
            </a:xfrm>
            <a:prstGeom prst="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14229" y="51"/>
              <a:ext cx="8415455" cy="114289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5250" tIns="95250" rIns="95250" bIns="95250" spcCol="1270" anchor="ctr"/>
            <a:lstStyle/>
            <a:p>
              <a:pPr algn="ctr" defTabSz="11112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500" b="1" dirty="0">
                  <a:latin typeface="Times New Roman Tj" pitchFamily="18" charset="-52"/>
                </a:rPr>
                <a:t>Начальники штабов по ЧС и ГО городов и районов Согдийской области</a:t>
              </a:r>
            </a:p>
          </p:txBody>
        </p:sp>
      </p:grpSp>
      <p:pic>
        <p:nvPicPr>
          <p:cNvPr id="3074" name="Picture 2" descr="C:\Documents and Settings\Suhrob\Рабочий стол\Мукаддас\Сугд 25-28 май\IMG_00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00175"/>
            <a:ext cx="2714644" cy="20358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075" name="Picture 3" descr="C:\Documents and Settings\Suhrob\Рабочий стол\Мукаддас\Сугд 25-28 май\IMG_003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357554" y="1500174"/>
            <a:ext cx="2667018" cy="2000264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Picture 2" descr="C:\Documents and Settings\Suhrob\Рабочий стол\Мукаддас\Сугд 25-28 май\IMG_00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1500174"/>
            <a:ext cx="2714644" cy="20359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" name="Picture 3" descr="C:\Documents and Settings\Suhrob\Рабочий стол\Мукаддас\Сугд 25-28 май\IMG_003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4572008"/>
            <a:ext cx="2643206" cy="21145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3" name="Picture 4" descr="C:\Documents and Settings\Suhrob\Рабочий стол\Мукаддас\Сугд 25-28 май\IMG_00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4572008"/>
            <a:ext cx="2762269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4" name="Picture 5" descr="C:\Documents and Settings\Suhrob\Рабочий стол\Мукаддас\Сугд 25-28 май\IMG_000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74" y="4572008"/>
            <a:ext cx="2714644" cy="20359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pSp>
        <p:nvGrpSpPr>
          <p:cNvPr id="12297" name="Группа 14"/>
          <p:cNvGrpSpPr>
            <a:grpSpLocks/>
          </p:cNvGrpSpPr>
          <p:nvPr/>
        </p:nvGrpSpPr>
        <p:grpSpPr bwMode="auto">
          <a:xfrm>
            <a:off x="357188" y="3644900"/>
            <a:ext cx="8572500" cy="569913"/>
            <a:chOff x="0" y="564"/>
            <a:chExt cx="8572560" cy="570375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0" y="564"/>
              <a:ext cx="8572560" cy="570375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Скругленный прямоугольник 4"/>
            <p:cNvSpPr/>
            <p:nvPr/>
          </p:nvSpPr>
          <p:spPr>
            <a:xfrm>
              <a:off x="28575" y="29162"/>
              <a:ext cx="8515410" cy="5131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5250" tIns="95250" rIns="95250" bIns="95250" spcCol="1270" anchor="ctr"/>
            <a:lstStyle/>
            <a:p>
              <a:pPr algn="ctr" defTabSz="11112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500" b="1" dirty="0">
                  <a:solidFill>
                    <a:srgbClr val="FFFF00"/>
                  </a:solidFill>
                  <a:latin typeface="Times New Roman Tj" pitchFamily="18" charset="-52"/>
                </a:rPr>
                <a:t>город </a:t>
              </a:r>
              <a:r>
                <a:rPr lang="ru-RU" sz="2500" b="1" dirty="0" err="1">
                  <a:solidFill>
                    <a:srgbClr val="FFFF00"/>
                  </a:solidFill>
                  <a:latin typeface="Times New Roman Tj" pitchFamily="18" charset="-52"/>
                </a:rPr>
                <a:t>Хучанд</a:t>
              </a:r>
              <a:r>
                <a:rPr lang="ru-RU" sz="2500" b="1" dirty="0">
                  <a:solidFill>
                    <a:srgbClr val="FFFF00"/>
                  </a:solidFill>
                  <a:latin typeface="Times New Roman Tj" pitchFamily="18" charset="-52"/>
                </a:rPr>
                <a:t> 26- 29 майя 2010 года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Заголовок 3"/>
          <p:cNvGrpSpPr>
            <a:grpSpLocks noGrp="1"/>
          </p:cNvGrpSpPr>
          <p:nvPr>
            <p:ph type="title"/>
          </p:nvPr>
        </p:nvGrpSpPr>
        <p:grpSpPr>
          <a:xfrm>
            <a:off x="914400" y="274638"/>
            <a:ext cx="7772400" cy="1143000"/>
            <a:chOff x="14229" y="51"/>
            <a:chExt cx="8415455" cy="114289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5" name="Прямоугольник 4"/>
            <p:cNvSpPr/>
            <p:nvPr/>
          </p:nvSpPr>
          <p:spPr>
            <a:xfrm>
              <a:off x="14229" y="51"/>
              <a:ext cx="8415455" cy="1142896"/>
            </a:xfrm>
            <a:prstGeom prst="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14229" y="51"/>
              <a:ext cx="8415455" cy="114289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5250" tIns="95250" rIns="95250" bIns="95250" spcCol="1270" anchor="ctr"/>
            <a:lstStyle/>
            <a:p>
              <a:pPr algn="ctr" defTabSz="11112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500" b="1" dirty="0">
                  <a:latin typeface="Times New Roman Tj" pitchFamily="18" charset="-52"/>
                </a:rPr>
                <a:t>Начальники штабов по ЧС и ГО </a:t>
              </a:r>
              <a:r>
                <a:rPr lang="ru-RU" sz="2500" b="1" dirty="0" err="1">
                  <a:latin typeface="Times New Roman Tj" pitchFamily="18" charset="-52"/>
                </a:rPr>
                <a:t>Раштского</a:t>
              </a:r>
              <a:r>
                <a:rPr lang="ru-RU" sz="2500" b="1" dirty="0">
                  <a:latin typeface="Times New Roman Tj" pitchFamily="18" charset="-52"/>
                </a:rPr>
                <a:t> региона</a:t>
              </a:r>
            </a:p>
          </p:txBody>
        </p:sp>
      </p:grpSp>
      <p:pic>
        <p:nvPicPr>
          <p:cNvPr id="5122" name="Picture 2" descr="C:\Documents and Settings\Suhrob\Рабочий стол\семинар\семинари Рашт\IMG_031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596" y="1571613"/>
            <a:ext cx="2571767" cy="19288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Picture 2" descr="C:\Documents and Settings\Suhrob\Рабочий стол\семинар\семинари Рашт\IMG_03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1571612"/>
            <a:ext cx="2571768" cy="19288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Picture 3" descr="C:\Documents and Settings\Suhrob\Рабочий стол\семинар\семинари Рашт\IMG_03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1571612"/>
            <a:ext cx="2588684" cy="19415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" name="Picture 4" descr="C:\Documents and Settings\Suhrob\Рабочий стол\семинар\семинари Рашт\IMG_03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4643446"/>
            <a:ext cx="2588684" cy="19415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" name="Picture 6" descr="C:\Documents and Settings\Suhrob\Рабочий стол\семинар\семинари Рашт\IMG_034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0" y="4643446"/>
            <a:ext cx="2588684" cy="19415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2" name="Picture 7" descr="C:\Documents and Settings\Suhrob\Рабочий стол\семинар\семинари Рашт\IMG_033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41034" y="4630759"/>
            <a:ext cx="2588684" cy="19415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pSp>
        <p:nvGrpSpPr>
          <p:cNvPr id="13321" name="Группа 12"/>
          <p:cNvGrpSpPr>
            <a:grpSpLocks/>
          </p:cNvGrpSpPr>
          <p:nvPr/>
        </p:nvGrpSpPr>
        <p:grpSpPr bwMode="auto">
          <a:xfrm>
            <a:off x="357188" y="3644900"/>
            <a:ext cx="8572500" cy="569913"/>
            <a:chOff x="0" y="564"/>
            <a:chExt cx="8572560" cy="570375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0" y="564"/>
              <a:ext cx="8572560" cy="570375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28575" y="29162"/>
              <a:ext cx="8515410" cy="5131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5250" tIns="95250" rIns="95250" bIns="95250" spcCol="1270" anchor="ctr"/>
            <a:lstStyle/>
            <a:p>
              <a:pPr algn="ctr" defTabSz="11112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800" b="1" dirty="0">
                  <a:solidFill>
                    <a:srgbClr val="FFFF00"/>
                  </a:solidFill>
                  <a:latin typeface="Times New Roman Tj" pitchFamily="18" charset="-52"/>
                </a:rPr>
                <a:t>городок Гарм 8-11 июня  2010 года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latin typeface="Times New Roman Tj" pitchFamily="18" charset="-52"/>
              </a:rPr>
              <a:t>Начальники штабов по ЧС и ГО городов и районов </a:t>
            </a:r>
            <a:r>
              <a:rPr lang="ru-RU" sz="2400" b="1" dirty="0" err="1" smtClean="0">
                <a:latin typeface="Times New Roman Tj" pitchFamily="18" charset="-52"/>
              </a:rPr>
              <a:t>Хатлонской</a:t>
            </a:r>
            <a:r>
              <a:rPr lang="ru-RU" sz="2400" b="1" dirty="0" smtClean="0">
                <a:latin typeface="Times New Roman Tj" pitchFamily="18" charset="-52"/>
              </a:rPr>
              <a:t> области</a:t>
            </a:r>
            <a:endParaRPr lang="ru-RU" sz="2400" dirty="0"/>
          </a:p>
        </p:txBody>
      </p:sp>
      <p:pic>
        <p:nvPicPr>
          <p:cNvPr id="5" name="Picture 8" descr="C:\Documents and Settings\Suhrob\Рабочий стол\Мукаддас\Хатлон\DSC0034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596" y="1714488"/>
            <a:ext cx="2724152" cy="20431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rtDeco"/>
            <a:contourClr>
              <a:srgbClr val="FFFFFF"/>
            </a:contourClr>
          </a:sp3d>
        </p:spPr>
      </p:pic>
      <p:pic>
        <p:nvPicPr>
          <p:cNvPr id="6" name="Picture 10" descr="C:\Documents and Settings\Suhrob\Рабочий стол\Мукаддас\Хатлон\DSC0035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714488"/>
            <a:ext cx="2588684" cy="207170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rtDeco"/>
            <a:contourClr>
              <a:srgbClr val="FFFFFF"/>
            </a:contourClr>
          </a:sp3d>
        </p:spPr>
      </p:pic>
      <p:pic>
        <p:nvPicPr>
          <p:cNvPr id="7" name="Picture 11" descr="C:\Documents and Settings\Suhrob\Рабочий стол\Мукаддас\Хатлон\DSC0039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1714488"/>
            <a:ext cx="2588684" cy="207170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rtDeco"/>
            <a:contourClr>
              <a:srgbClr val="FFFFFF"/>
            </a:contourClr>
          </a:sp3d>
        </p:spPr>
      </p:pic>
      <p:pic>
        <p:nvPicPr>
          <p:cNvPr id="8" name="Picture 12" descr="C:\Documents and Settings\Suhrob\Рабочий стол\Мукаддас\Хатлон\DSC0034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786322"/>
            <a:ext cx="2928958" cy="194151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rtDeco"/>
            <a:contourClr>
              <a:srgbClr val="FFFFFF"/>
            </a:contourClr>
          </a:sp3d>
        </p:spPr>
      </p:pic>
      <p:pic>
        <p:nvPicPr>
          <p:cNvPr id="7170" name="Picture 2" descr="C:\Documents and Settings\Suhrob\Рабочий стол\Мукаддас\Хатлон\DSC0036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0" y="4714884"/>
            <a:ext cx="2571768" cy="197643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rtDeco"/>
            <a:contourClr>
              <a:srgbClr val="FFFFFF"/>
            </a:contourClr>
          </a:sp3d>
        </p:spPr>
      </p:pic>
      <p:pic>
        <p:nvPicPr>
          <p:cNvPr id="10" name="Picture 13" descr="C:\Documents and Settings\Suhrob\Рабочий стол\Мукаддас\Хатлон\DSC0038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41034" y="4714884"/>
            <a:ext cx="2588684" cy="194151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rtDeco"/>
            <a:contourClr>
              <a:srgbClr val="FFFFFF"/>
            </a:contourClr>
          </a:sp3d>
        </p:spPr>
      </p:pic>
      <p:grpSp>
        <p:nvGrpSpPr>
          <p:cNvPr id="14347" name="Группа 10"/>
          <p:cNvGrpSpPr>
            <a:grpSpLocks/>
          </p:cNvGrpSpPr>
          <p:nvPr/>
        </p:nvGrpSpPr>
        <p:grpSpPr bwMode="auto">
          <a:xfrm>
            <a:off x="357188" y="4000500"/>
            <a:ext cx="8572500" cy="569913"/>
            <a:chOff x="0" y="564"/>
            <a:chExt cx="8572560" cy="570375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0" y="564"/>
              <a:ext cx="8572560" cy="570375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Скругленный прямоугольник 4"/>
            <p:cNvSpPr/>
            <p:nvPr/>
          </p:nvSpPr>
          <p:spPr>
            <a:xfrm>
              <a:off x="28575" y="29162"/>
              <a:ext cx="8515410" cy="5131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95250" tIns="95250" rIns="95250" bIns="95250" spcCol="1270" anchor="ctr"/>
            <a:lstStyle/>
            <a:p>
              <a:pPr algn="ctr" defTabSz="11112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500" b="1" dirty="0">
                  <a:solidFill>
                    <a:srgbClr val="FFFF00"/>
                  </a:solidFill>
                  <a:latin typeface="Times New Roman Tj" pitchFamily="18" charset="-52"/>
                </a:rPr>
                <a:t>город </a:t>
              </a:r>
              <a:r>
                <a:rPr lang="ru-RU" sz="2500" b="1" dirty="0" err="1">
                  <a:solidFill>
                    <a:srgbClr val="FFFF00"/>
                  </a:solidFill>
                  <a:latin typeface="Times New Roman Tj" pitchFamily="18" charset="-52"/>
                </a:rPr>
                <a:t>Курган-тюбе</a:t>
              </a:r>
              <a:r>
                <a:rPr lang="ru-RU" sz="2500" b="1" dirty="0">
                  <a:solidFill>
                    <a:srgbClr val="FFFF00"/>
                  </a:solidFill>
                  <a:latin typeface="Times New Roman Tj" pitchFamily="18" charset="-52"/>
                </a:rPr>
                <a:t> 22- 25 июня 2010 года 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323850" y="333375"/>
            <a:ext cx="8229600" cy="5832475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tx1"/>
                </a:solidFill>
              </a:rPr>
              <a:t/>
            </a:r>
            <a:br>
              <a:rPr lang="ru-RU" smtClean="0">
                <a:solidFill>
                  <a:schemeClr val="tx1"/>
                </a:solidFill>
              </a:rPr>
            </a:br>
            <a:r>
              <a:rPr lang="ru-RU" sz="3100" smtClean="0">
                <a:solidFill>
                  <a:srgbClr val="FF3300"/>
                </a:solidFill>
              </a:rPr>
              <a:t> </a:t>
            </a:r>
            <a:br>
              <a:rPr lang="ru-RU" sz="3100" smtClean="0">
                <a:solidFill>
                  <a:srgbClr val="FF3300"/>
                </a:solidFill>
              </a:rPr>
            </a:br>
            <a:r>
              <a:rPr lang="ru-RU" sz="3100" smtClean="0">
                <a:solidFill>
                  <a:srgbClr val="FF3300"/>
                </a:solidFill>
              </a:rPr>
              <a:t/>
            </a:r>
            <a:br>
              <a:rPr lang="ru-RU" sz="3100" smtClean="0">
                <a:solidFill>
                  <a:srgbClr val="FF3300"/>
                </a:solidFill>
              </a:rPr>
            </a:br>
            <a:endParaRPr lang="ru-RU" sz="3100" smtClean="0">
              <a:solidFill>
                <a:srgbClr val="FF3300"/>
              </a:solidFill>
            </a:endParaRPr>
          </a:p>
        </p:txBody>
      </p:sp>
      <p:pic>
        <p:nvPicPr>
          <p:cNvPr id="15363" name="Picture 20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60350"/>
            <a:ext cx="79216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22" descr="Л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13208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428596" y="1643050"/>
            <a:ext cx="7742238" cy="497059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anchor="ctr">
            <a:spAutoFit/>
          </a:bodyPr>
          <a:lstStyle/>
          <a:p>
            <a:pPr marL="342900" indent="-342900" algn="just">
              <a:buFontTx/>
              <a:buChar char="-"/>
              <a:defRPr/>
            </a:pPr>
            <a:r>
              <a:rPr lang="ru-RU" sz="2800" dirty="0">
                <a:latin typeface="+mn-lt"/>
              </a:rPr>
              <a:t>офицеры центрального аппарата КЧС и ГО при Правительстве РТ</a:t>
            </a:r>
            <a:r>
              <a:rPr lang="en-US" sz="2800" dirty="0">
                <a:latin typeface="+mn-lt"/>
              </a:rPr>
              <a:t>;</a:t>
            </a:r>
          </a:p>
          <a:p>
            <a:pPr marL="342900" indent="-342900">
              <a:buFontTx/>
              <a:buChar char="-"/>
              <a:defRPr/>
            </a:pPr>
            <a:r>
              <a:rPr lang="ru-RU" sz="2800" dirty="0">
                <a:latin typeface="+mn-lt"/>
              </a:rPr>
              <a:t>начальники штабов по ЧС и ГО городов и районов; </a:t>
            </a:r>
            <a:endParaRPr lang="en-US" sz="2800" dirty="0">
              <a:latin typeface="+mn-lt"/>
            </a:endParaRPr>
          </a:p>
          <a:p>
            <a:pPr marL="342900" indent="-342900">
              <a:buFontTx/>
              <a:buChar char="-"/>
              <a:defRPr/>
            </a:pPr>
            <a:r>
              <a:rPr lang="ru-RU" sz="2800" dirty="0">
                <a:latin typeface="+mn-lt"/>
              </a:rPr>
              <a:t>начальники служб ГО областей</a:t>
            </a:r>
            <a:r>
              <a:rPr lang="en-US" sz="2800" dirty="0">
                <a:latin typeface="+mn-lt"/>
              </a:rPr>
              <a:t>;</a:t>
            </a:r>
          </a:p>
          <a:p>
            <a:pPr marL="342900" indent="-342900">
              <a:buFontTx/>
              <a:buChar char="-"/>
              <a:defRPr/>
            </a:pPr>
            <a:r>
              <a:rPr lang="ru-RU" sz="2800" dirty="0">
                <a:latin typeface="+mn-lt"/>
              </a:rPr>
              <a:t>руководство штабов ЧС и ГО областей и регионов</a:t>
            </a:r>
            <a:r>
              <a:rPr lang="en-US" sz="2800" dirty="0">
                <a:latin typeface="+mn-lt"/>
              </a:rPr>
              <a:t>;</a:t>
            </a:r>
          </a:p>
          <a:p>
            <a:pPr marL="342900" indent="-342900">
              <a:buFontTx/>
              <a:buChar char="-"/>
              <a:defRPr/>
            </a:pPr>
            <a:r>
              <a:rPr lang="ru-RU" sz="2800" dirty="0">
                <a:latin typeface="+mn-lt"/>
              </a:rPr>
              <a:t>представители проекта программа развития  ООН по управлению рисков стихийных бедствий</a:t>
            </a:r>
            <a:endParaRPr lang="en-US" sz="2800" dirty="0">
              <a:latin typeface="+mn-lt"/>
            </a:endParaRPr>
          </a:p>
          <a:p>
            <a:pPr marL="342900" indent="-342900" algn="just">
              <a:defRPr/>
            </a:pPr>
            <a:endParaRPr lang="ru-RU" sz="2800" dirty="0"/>
          </a:p>
        </p:txBody>
      </p:sp>
      <p:sp>
        <p:nvSpPr>
          <p:cNvPr id="15368" name="Rectangle 5"/>
          <p:cNvSpPr>
            <a:spLocks noChangeArrowheads="1"/>
          </p:cNvSpPr>
          <p:nvPr/>
        </p:nvSpPr>
        <p:spPr bwMode="auto">
          <a:xfrm>
            <a:off x="1714500" y="357188"/>
            <a:ext cx="542925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/>
            </a:r>
            <a:br>
              <a:rPr lang="ru-RU" sz="3200"/>
            </a:br>
            <a:r>
              <a:rPr lang="ru-RU" sz="3200"/>
              <a:t>Участники семинара:</a:t>
            </a:r>
            <a:br>
              <a:rPr lang="ru-RU" sz="3200"/>
            </a:br>
            <a:endParaRPr lang="tg-Cyrl-TJ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1831</TotalTime>
  <Words>984</Words>
  <Application>Microsoft Office PowerPoint</Application>
  <PresentationFormat>On-screen Show (4:3)</PresentationFormat>
  <Paragraphs>110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Arial</vt:lpstr>
      <vt:lpstr>Calibri</vt:lpstr>
      <vt:lpstr>Cambria</vt:lpstr>
      <vt:lpstr>Wingdings 2</vt:lpstr>
      <vt:lpstr>Perpetua</vt:lpstr>
      <vt:lpstr>Times New Roman Tj</vt:lpstr>
      <vt:lpstr>Times New Roman Taj</vt:lpstr>
      <vt:lpstr>Times New Roman</vt:lpstr>
      <vt:lpstr>Franklin Gothic Book</vt:lpstr>
      <vt:lpstr>Equity</vt:lpstr>
      <vt:lpstr>Slide 1</vt:lpstr>
      <vt:lpstr>Slide 2</vt:lpstr>
      <vt:lpstr>Slide 3</vt:lpstr>
      <vt:lpstr>Slide 4</vt:lpstr>
      <vt:lpstr>Slide 5</vt:lpstr>
      <vt:lpstr>Slide 6</vt:lpstr>
      <vt:lpstr>Slide 7</vt:lpstr>
      <vt:lpstr>Начальники штабов по ЧС и ГО городов и районов Хатлонской области</vt:lpstr>
      <vt:lpstr>    </vt:lpstr>
      <vt:lpstr>         Цели семинара - встреч </vt:lpstr>
      <vt:lpstr>Slide 11</vt:lpstr>
      <vt:lpstr>В ходе проведение семинар были      выявлены:</vt:lpstr>
      <vt:lpstr>Slide 13</vt:lpstr>
      <vt:lpstr>Slide 14</vt:lpstr>
      <vt:lpstr>Slide 15</vt:lpstr>
      <vt:lpstr>Slide 16</vt:lpstr>
      <vt:lpstr>Slide 17</vt:lpstr>
      <vt:lpstr>Slide 18</vt:lpstr>
    </vt:vector>
  </TitlesOfParts>
  <Company>WareZ Provider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www.PHILka.RU</dc:creator>
  <cp:lastModifiedBy>Daler Dadobaev</cp:lastModifiedBy>
  <cp:revision>97</cp:revision>
  <dcterms:created xsi:type="dcterms:W3CDTF">2010-06-29T17:27:46Z</dcterms:created>
  <dcterms:modified xsi:type="dcterms:W3CDTF">2011-07-13T10:56:33Z</dcterms:modified>
</cp:coreProperties>
</file>