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2" r:id="rId4"/>
    <p:sldId id="263" r:id="rId5"/>
    <p:sldId id="264" r:id="rId6"/>
    <p:sldId id="266" r:id="rId7"/>
    <p:sldId id="268" r:id="rId8"/>
    <p:sldId id="269" r:id="rId9"/>
    <p:sldId id="270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5/23/2011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990600"/>
            <a:ext cx="7772400" cy="2590800"/>
          </a:xfrm>
        </p:spPr>
        <p:txBody>
          <a:bodyPr/>
          <a:lstStyle/>
          <a:p>
            <a:pPr algn="r"/>
            <a:r>
              <a:rPr lang="en-US" b="1" dirty="0" smtClean="0">
                <a:solidFill>
                  <a:srgbClr val="002060"/>
                </a:solidFill>
                <a:latin typeface="Calibri" pitchFamily="34" charset="0"/>
              </a:rPr>
              <a:t>Locust Prevention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</a:br>
            <a:r>
              <a:rPr lang="en-US" b="1" dirty="0" smtClean="0">
                <a:solidFill>
                  <a:srgbClr val="002060"/>
                </a:solidFill>
                <a:latin typeface="Calibri" pitchFamily="34" charset="0"/>
              </a:rPr>
              <a:t>measures in Tajikistan </a:t>
            </a:r>
            <a:endParaRPr lang="tg-Cyrl-TJ" b="1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657600"/>
            <a:ext cx="7406640" cy="3048000"/>
          </a:xfrm>
        </p:spPr>
        <p:txBody>
          <a:bodyPr>
            <a:normAutofit fontScale="25000" lnSpcReduction="20000"/>
          </a:bodyPr>
          <a:lstStyle/>
          <a:p>
            <a:pPr algn="ctr"/>
            <a:endParaRPr lang="ru-RU" sz="1700" b="1" dirty="0" smtClean="0">
              <a:solidFill>
                <a:srgbClr val="002060"/>
              </a:solidFill>
              <a:latin typeface="Calibri" pitchFamily="34" charset="0"/>
            </a:endParaRPr>
          </a:p>
          <a:p>
            <a:r>
              <a:rPr lang="en-US" sz="8000" dirty="0" smtClean="0">
                <a:solidFill>
                  <a:srgbClr val="002060"/>
                </a:solidFill>
                <a:latin typeface="Calibri" pitchFamily="34" charset="0"/>
              </a:rPr>
              <a:t>Topic</a:t>
            </a:r>
            <a:r>
              <a:rPr lang="ru-RU" sz="8000" dirty="0" smtClean="0">
                <a:solidFill>
                  <a:srgbClr val="002060"/>
                </a:solidFill>
                <a:latin typeface="Calibri" pitchFamily="34" charset="0"/>
              </a:rPr>
              <a:t>:</a:t>
            </a:r>
            <a:r>
              <a:rPr lang="ru-RU" sz="11200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sz="11200" dirty="0" smtClean="0">
                <a:solidFill>
                  <a:srgbClr val="002060"/>
                </a:solidFill>
                <a:latin typeface="Calibri" pitchFamily="34" charset="0"/>
              </a:rPr>
              <a:t>Chemical Treatment</a:t>
            </a:r>
            <a:endParaRPr lang="ru-RU" sz="8000" b="1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ctr"/>
            <a:endParaRPr lang="ru-RU" sz="3600" b="1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ctr"/>
            <a:endParaRPr lang="ru-RU" sz="3600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r"/>
            <a:r>
              <a:rPr lang="en-US" sz="11200" dirty="0" smtClean="0">
                <a:solidFill>
                  <a:srgbClr val="002060"/>
                </a:solidFill>
                <a:latin typeface="Calibri" pitchFamily="34" charset="0"/>
              </a:rPr>
              <a:t>State Unitary Organization</a:t>
            </a:r>
            <a:r>
              <a:rPr lang="ru-RU" sz="11200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sz="11200" dirty="0" smtClean="0">
                <a:solidFill>
                  <a:srgbClr val="002060"/>
                </a:solidFill>
                <a:latin typeface="Calibri" pitchFamily="34" charset="0"/>
              </a:rPr>
              <a:t>“Locust Prevention”</a:t>
            </a:r>
            <a:endParaRPr lang="ru-RU" sz="11200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r"/>
            <a:r>
              <a:rPr lang="en-US" sz="11200" dirty="0" smtClean="0">
                <a:solidFill>
                  <a:srgbClr val="002060"/>
                </a:solidFill>
                <a:latin typeface="Calibri" pitchFamily="34" charset="0"/>
              </a:rPr>
              <a:t>UNDP DRMP</a:t>
            </a:r>
            <a:endParaRPr lang="ru-RU" sz="11200" dirty="0" smtClean="0">
              <a:solidFill>
                <a:srgbClr val="002060"/>
              </a:solidFill>
              <a:latin typeface="Calibri" pitchFamily="34" charset="0"/>
            </a:endParaRPr>
          </a:p>
          <a:p>
            <a:endParaRPr lang="ru-RU" sz="3600" dirty="0" smtClean="0">
              <a:solidFill>
                <a:srgbClr val="002060"/>
              </a:solidFill>
              <a:latin typeface="Calibri" pitchFamily="34" charset="0"/>
            </a:endParaRPr>
          </a:p>
          <a:p>
            <a:endParaRPr lang="ru-RU" sz="3600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ctr"/>
            <a:endParaRPr lang="en-US" sz="3600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ctr"/>
            <a:endParaRPr lang="en-US" sz="3600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ctr"/>
            <a:endParaRPr lang="ru-RU" sz="3600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ctr"/>
            <a:r>
              <a:rPr lang="en-US" sz="8000" dirty="0" smtClean="0">
                <a:solidFill>
                  <a:srgbClr val="002060"/>
                </a:solidFill>
                <a:latin typeface="Calibri" pitchFamily="34" charset="0"/>
              </a:rPr>
              <a:t>May 24</a:t>
            </a:r>
            <a:r>
              <a:rPr lang="en-US" sz="8000" baseline="30000" dirty="0" smtClean="0">
                <a:solidFill>
                  <a:srgbClr val="002060"/>
                </a:solidFill>
                <a:latin typeface="Calibri" pitchFamily="34" charset="0"/>
              </a:rPr>
              <a:t>th</a:t>
            </a:r>
            <a:r>
              <a:rPr lang="en-US" sz="8000" dirty="0" smtClean="0">
                <a:solidFill>
                  <a:srgbClr val="002060"/>
                </a:solidFill>
                <a:latin typeface="Calibri" pitchFamily="34" charset="0"/>
              </a:rPr>
              <a:t>, 2011</a:t>
            </a:r>
            <a:endParaRPr lang="ru-RU" sz="8000" dirty="0" smtClean="0">
              <a:solidFill>
                <a:srgbClr val="002060"/>
              </a:solidFill>
              <a:latin typeface="Calibri" pitchFamily="34" charset="0"/>
            </a:endParaRPr>
          </a:p>
          <a:p>
            <a:endParaRPr lang="tg-Cyrl-TJ" dirty="0"/>
          </a:p>
        </p:txBody>
      </p:sp>
      <p:pic>
        <p:nvPicPr>
          <p:cNvPr id="12290" name="Picture 2" descr="http://3.bp.blogspot.com/_20Ejd27knPI/SG7rh55TwrI/AAAAAAAAA4g/DBm5JQrWbWQ/s400/locust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1066800"/>
            <a:ext cx="2857500" cy="1828800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7200" y="152400"/>
            <a:ext cx="17145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34400" y="76200"/>
            <a:ext cx="457200" cy="927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 descr="C:\Documents and Settings\DRMP\Desktop\27148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90600" y="85725"/>
            <a:ext cx="123825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1371600"/>
            <a:ext cx="7498080" cy="11430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Thank You</a:t>
            </a:r>
            <a:r>
              <a:rPr lang="tg-Cyrl-TJ" dirty="0" smtClean="0">
                <a:solidFill>
                  <a:srgbClr val="002060"/>
                </a:solidFill>
                <a:latin typeface="Calibri" pitchFamily="34" charset="0"/>
              </a:rPr>
              <a:t>!</a:t>
            </a:r>
            <a:endParaRPr lang="tg-Cyrl-TJ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2667000"/>
            <a:ext cx="7498080" cy="3581400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en-US" sz="5500" dirty="0" smtClean="0">
                <a:solidFill>
                  <a:srgbClr val="002060"/>
                </a:solidFill>
                <a:latin typeface="Calibri" pitchFamily="34" charset="0"/>
              </a:rPr>
              <a:t>State </a:t>
            </a:r>
            <a:r>
              <a:rPr lang="en-US" sz="5500" dirty="0" smtClean="0">
                <a:solidFill>
                  <a:srgbClr val="002060"/>
                </a:solidFill>
                <a:latin typeface="Calibri" pitchFamily="34" charset="0"/>
              </a:rPr>
              <a:t>Unitary Organization</a:t>
            </a:r>
            <a:r>
              <a:rPr lang="ru-RU" sz="5500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sz="5500" dirty="0" smtClean="0">
                <a:solidFill>
                  <a:srgbClr val="002060"/>
                </a:solidFill>
                <a:latin typeface="Calibri" pitchFamily="34" charset="0"/>
              </a:rPr>
              <a:t>“Locust Prevention”</a:t>
            </a:r>
            <a:endParaRPr lang="ru-RU" sz="5500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ctr">
              <a:buNone/>
            </a:pPr>
            <a:endParaRPr lang="ru-RU" sz="5100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ctr">
              <a:buNone/>
            </a:pPr>
            <a:r>
              <a:rPr lang="en-US" sz="5100" dirty="0" smtClean="0">
                <a:solidFill>
                  <a:srgbClr val="002060"/>
                </a:solidFill>
                <a:latin typeface="Calibri" pitchFamily="34" charset="0"/>
              </a:rPr>
              <a:t>Contact information</a:t>
            </a:r>
            <a:r>
              <a:rPr lang="ru-RU" sz="5100" dirty="0" smtClean="0">
                <a:solidFill>
                  <a:srgbClr val="002060"/>
                </a:solidFill>
                <a:latin typeface="Calibri" pitchFamily="34" charset="0"/>
              </a:rPr>
              <a:t>:</a:t>
            </a:r>
            <a:endParaRPr lang="en-US" sz="5100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ctr">
              <a:buNone/>
            </a:pPr>
            <a:r>
              <a:rPr lang="en-US" sz="5100" dirty="0" smtClean="0">
                <a:solidFill>
                  <a:srgbClr val="002060"/>
                </a:solidFill>
                <a:latin typeface="Calibri" pitchFamily="34" charset="0"/>
              </a:rPr>
              <a:t>17, </a:t>
            </a:r>
            <a:r>
              <a:rPr lang="en-US" sz="5100" dirty="0" err="1" smtClean="0">
                <a:solidFill>
                  <a:srgbClr val="002060"/>
                </a:solidFill>
                <a:latin typeface="Calibri" pitchFamily="34" charset="0"/>
              </a:rPr>
              <a:t>Giprozem</a:t>
            </a:r>
            <a:r>
              <a:rPr lang="en-US" sz="5100" dirty="0" smtClean="0">
                <a:solidFill>
                  <a:srgbClr val="002060"/>
                </a:solidFill>
                <a:latin typeface="Calibri" pitchFamily="34" charset="0"/>
              </a:rPr>
              <a:t>, Dushanbe</a:t>
            </a:r>
            <a:r>
              <a:rPr lang="ru-RU" sz="5100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endParaRPr lang="en-US" sz="5100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ctr">
              <a:buNone/>
            </a:pPr>
            <a:r>
              <a:rPr lang="en-US" sz="5100" dirty="0" smtClean="0">
                <a:solidFill>
                  <a:srgbClr val="002060"/>
                </a:solidFill>
                <a:latin typeface="Calibri" pitchFamily="34" charset="0"/>
              </a:rPr>
              <a:t>Animal Breedin</a:t>
            </a:r>
            <a:r>
              <a:rPr lang="en-US" sz="5100" dirty="0" smtClean="0">
                <a:solidFill>
                  <a:srgbClr val="002060"/>
                </a:solidFill>
                <a:latin typeface="Calibri" pitchFamily="34" charset="0"/>
              </a:rPr>
              <a:t>g Institute under the Academy of Science of Tajikistan</a:t>
            </a:r>
            <a:endParaRPr lang="ru-RU" sz="5100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ctr">
              <a:buNone/>
            </a:pPr>
            <a:r>
              <a:rPr lang="en-US" sz="5100" dirty="0" err="1" smtClean="0">
                <a:solidFill>
                  <a:srgbClr val="002060"/>
                </a:solidFill>
                <a:latin typeface="Calibri" pitchFamily="34" charset="0"/>
              </a:rPr>
              <a:t>tel</a:t>
            </a:r>
            <a:r>
              <a:rPr lang="ru-RU" sz="5100" dirty="0" smtClean="0">
                <a:solidFill>
                  <a:srgbClr val="002060"/>
                </a:solidFill>
                <a:latin typeface="Calibri" pitchFamily="34" charset="0"/>
              </a:rPr>
              <a:t>: </a:t>
            </a:r>
            <a:r>
              <a:rPr lang="ru-RU" sz="5100" dirty="0" smtClean="0">
                <a:solidFill>
                  <a:srgbClr val="002060"/>
                </a:solidFill>
                <a:latin typeface="Calibri" pitchFamily="34" charset="0"/>
              </a:rPr>
              <a:t>905 509-766</a:t>
            </a:r>
            <a:r>
              <a:rPr lang="en-US" sz="5100" dirty="0" smtClean="0">
                <a:solidFill>
                  <a:srgbClr val="002060"/>
                </a:solidFill>
                <a:latin typeface="Calibri" pitchFamily="34" charset="0"/>
              </a:rPr>
              <a:t>; </a:t>
            </a:r>
            <a:r>
              <a:rPr lang="ru-RU" sz="5100" dirty="0" smtClean="0">
                <a:solidFill>
                  <a:srgbClr val="002060"/>
                </a:solidFill>
                <a:latin typeface="Calibri" pitchFamily="34" charset="0"/>
              </a:rPr>
              <a:t>487 01 88 92</a:t>
            </a:r>
            <a:endParaRPr lang="tg-Cyrl-TJ" sz="5100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Background information</a:t>
            </a:r>
            <a:endParaRPr lang="tg-Cyrl-TJ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410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	</a:t>
            </a:r>
          </a:p>
          <a:p>
            <a:pPr>
              <a:buNone/>
            </a:pPr>
            <a:endParaRPr lang="ru-RU" sz="2400" dirty="0" smtClean="0">
              <a:solidFill>
                <a:srgbClr val="002060"/>
              </a:solidFill>
            </a:endParaRPr>
          </a:p>
          <a:p>
            <a:pPr algn="just">
              <a:buNone/>
            </a:pPr>
            <a:r>
              <a:rPr lang="ru-RU" sz="2200" b="1" dirty="0" smtClean="0">
                <a:solidFill>
                  <a:srgbClr val="002060"/>
                </a:solidFill>
                <a:latin typeface="Calibri" pitchFamily="34" charset="0"/>
              </a:rPr>
              <a:t>	</a:t>
            </a:r>
            <a:r>
              <a:rPr lang="en-US" sz="2200" b="1" dirty="0" smtClean="0">
                <a:solidFill>
                  <a:srgbClr val="002060"/>
                </a:solidFill>
                <a:latin typeface="Calibri" pitchFamily="34" charset="0"/>
              </a:rPr>
              <a:t>Locust prevention measures are being implemented within the framework of the State Program for Locust Prevention </a:t>
            </a:r>
            <a:r>
              <a:rPr lang="ru-RU" sz="2200" b="1" dirty="0" smtClean="0">
                <a:solidFill>
                  <a:srgbClr val="002060"/>
                </a:solidFill>
                <a:latin typeface="Calibri" pitchFamily="34" charset="0"/>
              </a:rPr>
              <a:t> 2011-2015. </a:t>
            </a:r>
            <a:endParaRPr lang="ru-RU" sz="2200" b="1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just">
              <a:buNone/>
            </a:pPr>
            <a:r>
              <a:rPr lang="ru-RU" sz="2200" b="1" dirty="0" smtClean="0">
                <a:solidFill>
                  <a:srgbClr val="002060"/>
                </a:solidFill>
                <a:latin typeface="Calibri" pitchFamily="34" charset="0"/>
              </a:rPr>
              <a:t>	</a:t>
            </a:r>
            <a:r>
              <a:rPr lang="ru-RU" sz="2200" b="1" dirty="0" smtClean="0">
                <a:solidFill>
                  <a:srgbClr val="002060"/>
                </a:solidFill>
                <a:latin typeface="Calibri" pitchFamily="34" charset="0"/>
              </a:rPr>
              <a:t>(</a:t>
            </a:r>
            <a:r>
              <a:rPr lang="en-US" sz="2200" b="1" dirty="0" smtClean="0">
                <a:solidFill>
                  <a:srgbClr val="002060"/>
                </a:solidFill>
                <a:latin typeface="Calibri" pitchFamily="34" charset="0"/>
              </a:rPr>
              <a:t>Draft document was adopted on October 30</a:t>
            </a:r>
            <a:r>
              <a:rPr lang="en-US" sz="2200" b="1" baseline="30000" dirty="0" smtClean="0">
                <a:solidFill>
                  <a:srgbClr val="002060"/>
                </a:solidFill>
                <a:latin typeface="Calibri" pitchFamily="34" charset="0"/>
              </a:rPr>
              <a:t>th</a:t>
            </a:r>
            <a:r>
              <a:rPr lang="en-US" sz="2200" b="1" dirty="0" smtClean="0">
                <a:solidFill>
                  <a:srgbClr val="002060"/>
                </a:solidFill>
                <a:latin typeface="Calibri" pitchFamily="34" charset="0"/>
              </a:rPr>
              <a:t>, 2010 by the Government </a:t>
            </a:r>
            <a:r>
              <a:rPr lang="en-US" sz="2200" b="1" dirty="0" smtClean="0">
                <a:solidFill>
                  <a:srgbClr val="002060"/>
                </a:solidFill>
                <a:latin typeface="Calibri" pitchFamily="34" charset="0"/>
              </a:rPr>
              <a:t>of Tajikistan</a:t>
            </a:r>
            <a:r>
              <a:rPr lang="ru-RU" sz="2200" b="1" dirty="0" smtClean="0">
                <a:solidFill>
                  <a:srgbClr val="002060"/>
                </a:solidFill>
                <a:latin typeface="Calibri" pitchFamily="34" charset="0"/>
              </a:rPr>
              <a:t>).  </a:t>
            </a:r>
            <a:endParaRPr lang="ru-RU" sz="2200" b="1" dirty="0" smtClean="0">
              <a:solidFill>
                <a:srgbClr val="002060"/>
              </a:solidFill>
              <a:latin typeface="Calibri" pitchFamily="34" charset="0"/>
            </a:endParaRPr>
          </a:p>
          <a:p>
            <a:pPr>
              <a:buNone/>
            </a:pPr>
            <a:r>
              <a:rPr lang="ru-RU" sz="2000" dirty="0" smtClean="0"/>
              <a:t>  </a:t>
            </a:r>
            <a:endParaRPr lang="tg-Cyrl-TJ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Locust coverage in Tajikistan as of May 20, 2011</a:t>
            </a:r>
            <a:endParaRPr lang="tg-Cyrl-TJ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752600"/>
            <a:ext cx="7498080" cy="3276600"/>
          </a:xfrm>
        </p:spPr>
        <p:txBody>
          <a:bodyPr>
            <a:normAutofit fontScale="85000" lnSpcReduction="20000"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Total locust coverage territory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- 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125</a:t>
            </a:r>
            <a:r>
              <a:rPr lang="en-US" b="1" dirty="0" smtClean="0">
                <a:solidFill>
                  <a:srgbClr val="002060"/>
                </a:solidFill>
                <a:latin typeface="Calibri" pitchFamily="34" charset="0"/>
              </a:rPr>
              <a:t>,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247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ha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(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68</a:t>
            </a:r>
            <a:r>
              <a:rPr lang="en-US" b="1" dirty="0" smtClean="0">
                <a:solidFill>
                  <a:srgbClr val="002060"/>
                </a:solidFill>
                <a:latin typeface="Calibri" pitchFamily="34" charset="0"/>
              </a:rPr>
              <a:t>,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600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in 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2010)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;</a:t>
            </a:r>
            <a:endParaRPr lang="ru-RU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Chemica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l treatment coverage on 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99</a:t>
            </a:r>
            <a:r>
              <a:rPr lang="en-US" b="1" dirty="0" smtClean="0">
                <a:solidFill>
                  <a:srgbClr val="002060"/>
                </a:solidFill>
                <a:latin typeface="Calibri" pitchFamily="34" charset="0"/>
              </a:rPr>
              <a:t>,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373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ha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 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(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55</a:t>
            </a:r>
            <a:r>
              <a:rPr lang="en-US" b="1" dirty="0" smtClean="0">
                <a:solidFill>
                  <a:srgbClr val="002060"/>
                </a:solidFill>
                <a:latin typeface="Calibri" pitchFamily="34" charset="0"/>
              </a:rPr>
              <a:t>,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639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in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2010)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;</a:t>
            </a:r>
            <a:endParaRPr lang="ru-RU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Involved labor force at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total 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3</a:t>
            </a:r>
            <a:r>
              <a:rPr lang="en-US" b="1" dirty="0" smtClean="0">
                <a:solidFill>
                  <a:srgbClr val="002060"/>
                </a:solidFill>
                <a:latin typeface="Calibri" pitchFamily="34" charset="0"/>
              </a:rPr>
              <a:t>,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476</a:t>
            </a:r>
            <a:r>
              <a:rPr lang="en-US" b="1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people;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endParaRPr lang="ru-RU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Involved field-engine at total 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66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pieces 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(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cotton spraying machine);</a:t>
            </a:r>
            <a:endParaRPr lang="ru-RU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Manual spraying device at total 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1</a:t>
            </a:r>
            <a:r>
              <a:rPr lang="en-US" b="1" dirty="0" smtClean="0">
                <a:solidFill>
                  <a:srgbClr val="002060"/>
                </a:solidFill>
                <a:latin typeface="Calibri" pitchFamily="34" charset="0"/>
              </a:rPr>
              <a:t>,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822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pieces.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endParaRPr lang="tg-Cyrl-TJ" dirty="0">
              <a:solidFill>
                <a:srgbClr val="002060"/>
              </a:solidFill>
              <a:latin typeface="Calibri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752600" y="5257800"/>
          <a:ext cx="70104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7000"/>
                <a:gridCol w="1295400"/>
                <a:gridCol w="838200"/>
                <a:gridCol w="1371600"/>
                <a:gridCol w="8382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alibri" pitchFamily="34" charset="0"/>
                        </a:rPr>
                        <a:t>2010 </a:t>
                      </a:r>
                      <a:r>
                        <a:rPr lang="ru-RU" dirty="0" smtClean="0">
                          <a:latin typeface="Calibri" pitchFamily="34" charset="0"/>
                        </a:rPr>
                        <a:t> (</a:t>
                      </a:r>
                      <a:r>
                        <a:rPr lang="en-US" dirty="0" smtClean="0">
                          <a:latin typeface="Calibri" pitchFamily="34" charset="0"/>
                        </a:rPr>
                        <a:t>ha</a:t>
                      </a:r>
                      <a:r>
                        <a:rPr lang="ru-RU" dirty="0" smtClean="0">
                          <a:latin typeface="Calibri" pitchFamily="34" charset="0"/>
                        </a:rPr>
                        <a:t>)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alibri" pitchFamily="34" charset="0"/>
                        </a:rPr>
                        <a:t>(%)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alibri" pitchFamily="34" charset="0"/>
                        </a:rPr>
                        <a:t>2011 </a:t>
                      </a:r>
                      <a:r>
                        <a:rPr lang="ru-RU" dirty="0" smtClean="0">
                          <a:latin typeface="Calibri" pitchFamily="34" charset="0"/>
                        </a:rPr>
                        <a:t>(</a:t>
                      </a:r>
                      <a:r>
                        <a:rPr lang="en-US" dirty="0" smtClean="0">
                          <a:latin typeface="Calibri" pitchFamily="34" charset="0"/>
                        </a:rPr>
                        <a:t>ha</a:t>
                      </a:r>
                      <a:r>
                        <a:rPr lang="ru-RU" dirty="0" smtClean="0">
                          <a:latin typeface="Calibri" pitchFamily="34" charset="0"/>
                        </a:rPr>
                        <a:t>)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alibri" pitchFamily="34" charset="0"/>
                        </a:rPr>
                        <a:t>(%)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latin typeface="Calibri" pitchFamily="34" charset="0"/>
                        </a:rPr>
                        <a:t>Total territory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Calibri" pitchFamily="34" charset="0"/>
                        </a:rPr>
                        <a:t>68600</a:t>
                      </a:r>
                      <a:endParaRPr lang="en-US" b="1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Calibri" pitchFamily="34" charset="0"/>
                        </a:rPr>
                        <a:t>125247</a:t>
                      </a:r>
                      <a:endParaRPr lang="en-US" b="1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latin typeface="Calibri" pitchFamily="34" charset="0"/>
                        </a:rPr>
                        <a:t>Chemical</a:t>
                      </a:r>
                      <a:r>
                        <a:rPr lang="en-US" baseline="0" dirty="0" smtClean="0">
                          <a:latin typeface="Calibri" pitchFamily="34" charset="0"/>
                        </a:rPr>
                        <a:t> treatment 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Calibri" pitchFamily="34" charset="0"/>
                        </a:rPr>
                        <a:t>55639</a:t>
                      </a:r>
                      <a:endParaRPr lang="en-US" b="1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Calibri" pitchFamily="34" charset="0"/>
                        </a:rPr>
                        <a:t>81%</a:t>
                      </a:r>
                      <a:endParaRPr lang="en-US" b="1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Calibri" pitchFamily="34" charset="0"/>
                        </a:rPr>
                        <a:t>99373</a:t>
                      </a:r>
                      <a:endParaRPr lang="en-US" b="1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Calibri" pitchFamily="34" charset="0"/>
                        </a:rPr>
                        <a:t>79%</a:t>
                      </a:r>
                      <a:endParaRPr lang="en-US" b="1" dirty="0">
                        <a:latin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Direct Rule Districts of Tajikistan </a:t>
            </a:r>
            <a:endParaRPr lang="tg-Cyrl-TJ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752600"/>
            <a:ext cx="7498080" cy="4876800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Total locust coverage territory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– 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16</a:t>
            </a:r>
            <a:r>
              <a:rPr lang="en-US" b="1" dirty="0" smtClean="0">
                <a:solidFill>
                  <a:srgbClr val="002060"/>
                </a:solidFill>
                <a:latin typeface="Calibri" pitchFamily="34" charset="0"/>
              </a:rPr>
              <a:t>,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900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ha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(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1</a:t>
            </a:r>
            <a:r>
              <a:rPr lang="en-US" b="1" dirty="0" smtClean="0">
                <a:solidFill>
                  <a:srgbClr val="002060"/>
                </a:solidFill>
                <a:latin typeface="Calibri" pitchFamily="34" charset="0"/>
              </a:rPr>
              <a:t>,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800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ha less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than in 2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010)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;</a:t>
            </a:r>
            <a:endParaRPr lang="ru-RU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just">
              <a:buFontTx/>
              <a:buChar char="-"/>
            </a:pPr>
            <a:r>
              <a:rPr lang="en-US" dirty="0" err="1" smtClean="0">
                <a:solidFill>
                  <a:srgbClr val="002060"/>
                </a:solidFill>
                <a:latin typeface="Calibri" pitchFamily="34" charset="0"/>
              </a:rPr>
              <a:t>Rudaki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– 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6</a:t>
            </a:r>
            <a:r>
              <a:rPr lang="en-US" b="1" dirty="0" smtClean="0">
                <a:solidFill>
                  <a:srgbClr val="002060"/>
                </a:solidFill>
                <a:latin typeface="Calibri" pitchFamily="34" charset="0"/>
              </a:rPr>
              <a:t>,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500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ha;</a:t>
            </a:r>
            <a:endParaRPr lang="ru-RU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just">
              <a:buFontTx/>
              <a:buChar char="-"/>
            </a:pPr>
            <a:r>
              <a:rPr lang="en-US" dirty="0" err="1" smtClean="0">
                <a:solidFill>
                  <a:srgbClr val="002060"/>
                </a:solidFill>
                <a:latin typeface="Calibri" pitchFamily="34" charset="0"/>
              </a:rPr>
              <a:t>Hissar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– 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3</a:t>
            </a:r>
            <a:r>
              <a:rPr lang="en-US" b="1" dirty="0" smtClean="0">
                <a:solidFill>
                  <a:srgbClr val="002060"/>
                </a:solidFill>
                <a:latin typeface="Calibri" pitchFamily="34" charset="0"/>
              </a:rPr>
              <a:t>,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100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ha;</a:t>
            </a:r>
            <a:endParaRPr lang="ru-RU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just">
              <a:buFontTx/>
              <a:buChar char="-"/>
            </a:pPr>
            <a:r>
              <a:rPr lang="en-US" dirty="0" err="1" smtClean="0">
                <a:solidFill>
                  <a:srgbClr val="002060"/>
                </a:solidFill>
                <a:latin typeface="Calibri" pitchFamily="34" charset="0"/>
              </a:rPr>
              <a:t>Shahrinav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3</a:t>
            </a:r>
            <a:r>
              <a:rPr lang="en-US" b="1" dirty="0" smtClean="0">
                <a:solidFill>
                  <a:srgbClr val="002060"/>
                </a:solidFill>
                <a:latin typeface="Calibri" pitchFamily="34" charset="0"/>
              </a:rPr>
              <a:t>,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000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ha;</a:t>
            </a:r>
            <a:endParaRPr lang="ru-RU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just">
              <a:buFontTx/>
              <a:buChar char="-"/>
            </a:pPr>
            <a:r>
              <a:rPr lang="en-US" dirty="0" err="1" smtClean="0">
                <a:solidFill>
                  <a:srgbClr val="002060"/>
                </a:solidFill>
                <a:latin typeface="Calibri" pitchFamily="34" charset="0"/>
              </a:rPr>
              <a:t>Tursunzade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2</a:t>
            </a:r>
            <a:r>
              <a:rPr lang="en-US" b="1" dirty="0" smtClean="0">
                <a:solidFill>
                  <a:srgbClr val="002060"/>
                </a:solidFill>
                <a:latin typeface="Calibri" pitchFamily="34" charset="0"/>
              </a:rPr>
              <a:t>,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800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ha;</a:t>
            </a:r>
            <a:endParaRPr lang="ru-RU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Chemical treatment coverage on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12</a:t>
            </a:r>
            <a:r>
              <a:rPr lang="en-US" b="1" dirty="0" smtClean="0">
                <a:solidFill>
                  <a:srgbClr val="002060"/>
                </a:solidFill>
                <a:latin typeface="Calibri" pitchFamily="34" charset="0"/>
              </a:rPr>
              <a:t>,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980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ha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(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77%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) (6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field-engines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, 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295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manual spraying devices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, 395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 people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). </a:t>
            </a:r>
            <a:endParaRPr lang="tg-Cyrl-TJ" dirty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Khatlon Region</a:t>
            </a:r>
            <a:endParaRPr lang="tg-Cyrl-TJ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447800"/>
            <a:ext cx="7498080" cy="5181600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sz="2500" dirty="0" smtClean="0">
                <a:solidFill>
                  <a:srgbClr val="002060"/>
                </a:solidFill>
                <a:latin typeface="Calibri" pitchFamily="34" charset="0"/>
              </a:rPr>
              <a:t>Total locust coverage territory</a:t>
            </a:r>
            <a:r>
              <a:rPr lang="ru-RU" sz="2500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ru-RU" sz="2500" dirty="0" smtClean="0">
                <a:solidFill>
                  <a:srgbClr val="002060"/>
                </a:solidFill>
                <a:latin typeface="Calibri" pitchFamily="34" charset="0"/>
              </a:rPr>
              <a:t>– </a:t>
            </a:r>
            <a:r>
              <a:rPr lang="ru-RU" sz="2500" b="1" dirty="0" smtClean="0">
                <a:solidFill>
                  <a:srgbClr val="002060"/>
                </a:solidFill>
                <a:latin typeface="Calibri" pitchFamily="34" charset="0"/>
              </a:rPr>
              <a:t>80</a:t>
            </a:r>
            <a:r>
              <a:rPr lang="en-US" sz="2500" b="1" dirty="0" smtClean="0">
                <a:solidFill>
                  <a:srgbClr val="002060"/>
                </a:solidFill>
                <a:latin typeface="Calibri" pitchFamily="34" charset="0"/>
              </a:rPr>
              <a:t>,</a:t>
            </a:r>
            <a:r>
              <a:rPr lang="ru-RU" sz="2500" b="1" dirty="0" smtClean="0">
                <a:solidFill>
                  <a:srgbClr val="002060"/>
                </a:solidFill>
                <a:latin typeface="Calibri" pitchFamily="34" charset="0"/>
              </a:rPr>
              <a:t>050</a:t>
            </a:r>
            <a:r>
              <a:rPr lang="ru-RU" sz="2500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sz="2500" dirty="0" smtClean="0">
                <a:solidFill>
                  <a:srgbClr val="002060"/>
                </a:solidFill>
                <a:latin typeface="Calibri" pitchFamily="34" charset="0"/>
              </a:rPr>
              <a:t>ha</a:t>
            </a:r>
            <a:r>
              <a:rPr lang="ru-RU" sz="2500" dirty="0" smtClean="0">
                <a:solidFill>
                  <a:srgbClr val="002060"/>
                </a:solidFill>
                <a:latin typeface="Calibri" pitchFamily="34" charset="0"/>
              </a:rPr>
              <a:t> (</a:t>
            </a:r>
            <a:r>
              <a:rPr lang="ru-RU" sz="2500" b="1" dirty="0" smtClean="0">
                <a:solidFill>
                  <a:srgbClr val="002060"/>
                </a:solidFill>
                <a:latin typeface="Calibri" pitchFamily="34" charset="0"/>
              </a:rPr>
              <a:t>43</a:t>
            </a:r>
            <a:r>
              <a:rPr lang="en-US" sz="2500" b="1" dirty="0" smtClean="0">
                <a:solidFill>
                  <a:srgbClr val="002060"/>
                </a:solidFill>
                <a:latin typeface="Calibri" pitchFamily="34" charset="0"/>
              </a:rPr>
              <a:t>,</a:t>
            </a:r>
            <a:r>
              <a:rPr lang="ru-RU" sz="2500" b="1" dirty="0" smtClean="0">
                <a:solidFill>
                  <a:srgbClr val="002060"/>
                </a:solidFill>
                <a:latin typeface="Calibri" pitchFamily="34" charset="0"/>
              </a:rPr>
              <a:t>750</a:t>
            </a:r>
            <a:r>
              <a:rPr lang="en-US" sz="2500" dirty="0" smtClean="0">
                <a:solidFill>
                  <a:srgbClr val="002060"/>
                </a:solidFill>
                <a:latin typeface="Calibri" pitchFamily="34" charset="0"/>
              </a:rPr>
              <a:t> ha more than in 2010</a:t>
            </a:r>
            <a:r>
              <a:rPr lang="ru-RU" sz="2500" dirty="0" smtClean="0">
                <a:solidFill>
                  <a:srgbClr val="002060"/>
                </a:solidFill>
                <a:latin typeface="Calibri" pitchFamily="34" charset="0"/>
              </a:rPr>
              <a:t>)</a:t>
            </a:r>
            <a:r>
              <a:rPr lang="en-US" sz="2500" dirty="0" smtClean="0">
                <a:solidFill>
                  <a:srgbClr val="002060"/>
                </a:solidFill>
                <a:latin typeface="Calibri" pitchFamily="34" charset="0"/>
              </a:rPr>
              <a:t>;</a:t>
            </a:r>
            <a:endParaRPr lang="ru-RU" sz="2500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just">
              <a:buFontTx/>
              <a:buChar char="-"/>
            </a:pPr>
            <a:r>
              <a:rPr lang="en-US" sz="2500" dirty="0" err="1" smtClean="0">
                <a:solidFill>
                  <a:srgbClr val="002060"/>
                </a:solidFill>
                <a:latin typeface="Calibri" pitchFamily="34" charset="0"/>
              </a:rPr>
              <a:t>J.Rumi</a:t>
            </a:r>
            <a:r>
              <a:rPr lang="ru-RU" sz="2500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ru-RU" sz="2500" dirty="0" smtClean="0">
                <a:solidFill>
                  <a:srgbClr val="002060"/>
                </a:solidFill>
                <a:latin typeface="Calibri" pitchFamily="34" charset="0"/>
              </a:rPr>
              <a:t>– </a:t>
            </a:r>
            <a:r>
              <a:rPr lang="ru-RU" sz="2500" b="1" dirty="0" smtClean="0">
                <a:solidFill>
                  <a:srgbClr val="002060"/>
                </a:solidFill>
                <a:latin typeface="Calibri" pitchFamily="34" charset="0"/>
              </a:rPr>
              <a:t>12</a:t>
            </a:r>
            <a:r>
              <a:rPr lang="en-US" sz="2500" b="1" dirty="0" smtClean="0">
                <a:solidFill>
                  <a:srgbClr val="002060"/>
                </a:solidFill>
                <a:latin typeface="Calibri" pitchFamily="34" charset="0"/>
              </a:rPr>
              <a:t>,</a:t>
            </a:r>
            <a:r>
              <a:rPr lang="ru-RU" sz="2500" b="1" dirty="0" smtClean="0">
                <a:solidFill>
                  <a:srgbClr val="002060"/>
                </a:solidFill>
                <a:latin typeface="Calibri" pitchFamily="34" charset="0"/>
              </a:rPr>
              <a:t>000</a:t>
            </a:r>
            <a:r>
              <a:rPr lang="ru-RU" sz="2500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sz="2500" dirty="0" smtClean="0">
                <a:solidFill>
                  <a:srgbClr val="002060"/>
                </a:solidFill>
                <a:latin typeface="Calibri" pitchFamily="34" charset="0"/>
              </a:rPr>
              <a:t>ha;</a:t>
            </a:r>
            <a:endParaRPr lang="ru-RU" sz="2500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just">
              <a:buFontTx/>
              <a:buChar char="-"/>
            </a:pPr>
            <a:r>
              <a:rPr lang="en-US" sz="2500" dirty="0" smtClean="0">
                <a:solidFill>
                  <a:srgbClr val="002060"/>
                </a:solidFill>
                <a:latin typeface="Calibri" pitchFamily="34" charset="0"/>
              </a:rPr>
              <a:t>Vakhsh</a:t>
            </a:r>
            <a:r>
              <a:rPr lang="ru-RU" sz="2500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ru-RU" sz="2500" dirty="0" smtClean="0">
                <a:solidFill>
                  <a:srgbClr val="002060"/>
                </a:solidFill>
                <a:latin typeface="Calibri" pitchFamily="34" charset="0"/>
              </a:rPr>
              <a:t>– </a:t>
            </a:r>
            <a:r>
              <a:rPr lang="ru-RU" sz="2500" b="1" dirty="0" smtClean="0">
                <a:solidFill>
                  <a:srgbClr val="002060"/>
                </a:solidFill>
                <a:latin typeface="Calibri" pitchFamily="34" charset="0"/>
              </a:rPr>
              <a:t>9</a:t>
            </a:r>
            <a:r>
              <a:rPr lang="en-US" sz="2500" b="1" dirty="0" smtClean="0">
                <a:solidFill>
                  <a:srgbClr val="002060"/>
                </a:solidFill>
                <a:latin typeface="Calibri" pitchFamily="34" charset="0"/>
              </a:rPr>
              <a:t>,</a:t>
            </a:r>
            <a:r>
              <a:rPr lang="ru-RU" sz="2500" b="1" dirty="0" smtClean="0">
                <a:solidFill>
                  <a:srgbClr val="002060"/>
                </a:solidFill>
                <a:latin typeface="Calibri" pitchFamily="34" charset="0"/>
              </a:rPr>
              <a:t>500</a:t>
            </a:r>
            <a:r>
              <a:rPr lang="ru-RU" sz="2500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sz="2500" dirty="0" smtClean="0">
                <a:solidFill>
                  <a:srgbClr val="002060"/>
                </a:solidFill>
                <a:latin typeface="Calibri" pitchFamily="34" charset="0"/>
              </a:rPr>
              <a:t>ha;</a:t>
            </a:r>
            <a:endParaRPr lang="ru-RU" sz="2500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just">
              <a:buFontTx/>
              <a:buChar char="-"/>
            </a:pPr>
            <a:r>
              <a:rPr lang="en-US" sz="2500" dirty="0" err="1" smtClean="0">
                <a:solidFill>
                  <a:srgbClr val="002060"/>
                </a:solidFill>
                <a:latin typeface="Calibri" pitchFamily="34" charset="0"/>
              </a:rPr>
              <a:t>Farkhor</a:t>
            </a:r>
            <a:r>
              <a:rPr lang="ru-RU" sz="2500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ru-RU" sz="2500" dirty="0" smtClean="0">
                <a:solidFill>
                  <a:srgbClr val="002060"/>
                </a:solidFill>
                <a:latin typeface="Calibri" pitchFamily="34" charset="0"/>
              </a:rPr>
              <a:t>– </a:t>
            </a:r>
            <a:r>
              <a:rPr lang="ru-RU" sz="2500" b="1" dirty="0" smtClean="0">
                <a:solidFill>
                  <a:srgbClr val="002060"/>
                </a:solidFill>
                <a:latin typeface="Calibri" pitchFamily="34" charset="0"/>
              </a:rPr>
              <a:t>7</a:t>
            </a:r>
            <a:r>
              <a:rPr lang="en-US" sz="2500" b="1" dirty="0" smtClean="0">
                <a:solidFill>
                  <a:srgbClr val="002060"/>
                </a:solidFill>
                <a:latin typeface="Calibri" pitchFamily="34" charset="0"/>
              </a:rPr>
              <a:t>,</a:t>
            </a:r>
            <a:r>
              <a:rPr lang="ru-RU" sz="2500" b="1" dirty="0" smtClean="0">
                <a:solidFill>
                  <a:srgbClr val="002060"/>
                </a:solidFill>
                <a:latin typeface="Calibri" pitchFamily="34" charset="0"/>
              </a:rPr>
              <a:t>050</a:t>
            </a:r>
            <a:r>
              <a:rPr lang="ru-RU" sz="2500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sz="2500" dirty="0" smtClean="0">
                <a:solidFill>
                  <a:srgbClr val="002060"/>
                </a:solidFill>
                <a:latin typeface="Calibri" pitchFamily="34" charset="0"/>
              </a:rPr>
              <a:t>ha;</a:t>
            </a:r>
            <a:endParaRPr lang="ru-RU" sz="2500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just">
              <a:buFontTx/>
              <a:buChar char="-"/>
            </a:pPr>
            <a:r>
              <a:rPr lang="en-US" sz="2500" dirty="0" err="1" smtClean="0">
                <a:solidFill>
                  <a:srgbClr val="002060"/>
                </a:solidFill>
                <a:latin typeface="Calibri" pitchFamily="34" charset="0"/>
              </a:rPr>
              <a:t>Kumsangir</a:t>
            </a:r>
            <a:r>
              <a:rPr lang="ru-RU" sz="2500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ru-RU" sz="2500" dirty="0" smtClean="0">
                <a:solidFill>
                  <a:srgbClr val="002060"/>
                </a:solidFill>
                <a:latin typeface="Calibri" pitchFamily="34" charset="0"/>
              </a:rPr>
              <a:t>– </a:t>
            </a:r>
            <a:r>
              <a:rPr lang="ru-RU" sz="2500" b="1" dirty="0" smtClean="0">
                <a:solidFill>
                  <a:srgbClr val="002060"/>
                </a:solidFill>
                <a:latin typeface="Calibri" pitchFamily="34" charset="0"/>
              </a:rPr>
              <a:t>6</a:t>
            </a:r>
            <a:r>
              <a:rPr lang="en-US" sz="2500" b="1" dirty="0" smtClean="0">
                <a:solidFill>
                  <a:srgbClr val="002060"/>
                </a:solidFill>
                <a:latin typeface="Calibri" pitchFamily="34" charset="0"/>
              </a:rPr>
              <a:t>,</a:t>
            </a:r>
            <a:r>
              <a:rPr lang="ru-RU" sz="2500" b="1" dirty="0" smtClean="0">
                <a:solidFill>
                  <a:srgbClr val="002060"/>
                </a:solidFill>
                <a:latin typeface="Calibri" pitchFamily="34" charset="0"/>
              </a:rPr>
              <a:t>800 </a:t>
            </a:r>
            <a:r>
              <a:rPr lang="en-US" sz="2500" dirty="0" smtClean="0">
                <a:solidFill>
                  <a:srgbClr val="002060"/>
                </a:solidFill>
                <a:latin typeface="Calibri" pitchFamily="34" charset="0"/>
              </a:rPr>
              <a:t>ha;</a:t>
            </a:r>
            <a:r>
              <a:rPr lang="ru-RU" sz="2500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endParaRPr lang="ru-RU" sz="2500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just">
              <a:buFontTx/>
              <a:buChar char="-"/>
            </a:pPr>
            <a:r>
              <a:rPr lang="en-US" sz="2500" dirty="0" err="1" smtClean="0">
                <a:solidFill>
                  <a:srgbClr val="002060"/>
                </a:solidFill>
                <a:latin typeface="Calibri" pitchFamily="34" charset="0"/>
              </a:rPr>
              <a:t>Pyanj</a:t>
            </a:r>
            <a:r>
              <a:rPr lang="ru-RU" sz="2500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ru-RU" sz="2500" dirty="0" smtClean="0">
                <a:solidFill>
                  <a:srgbClr val="002060"/>
                </a:solidFill>
                <a:latin typeface="Calibri" pitchFamily="34" charset="0"/>
              </a:rPr>
              <a:t>– </a:t>
            </a:r>
            <a:r>
              <a:rPr lang="ru-RU" sz="2500" b="1" dirty="0" smtClean="0">
                <a:solidFill>
                  <a:srgbClr val="002060"/>
                </a:solidFill>
                <a:latin typeface="Calibri" pitchFamily="34" charset="0"/>
              </a:rPr>
              <a:t>6</a:t>
            </a:r>
            <a:r>
              <a:rPr lang="en-US" sz="2500" b="1" dirty="0" smtClean="0">
                <a:solidFill>
                  <a:srgbClr val="002060"/>
                </a:solidFill>
                <a:latin typeface="Calibri" pitchFamily="34" charset="0"/>
              </a:rPr>
              <a:t>,</a:t>
            </a:r>
            <a:r>
              <a:rPr lang="ru-RU" sz="2500" b="1" dirty="0" smtClean="0">
                <a:solidFill>
                  <a:srgbClr val="002060"/>
                </a:solidFill>
                <a:latin typeface="Calibri" pitchFamily="34" charset="0"/>
              </a:rPr>
              <a:t>300</a:t>
            </a:r>
            <a:r>
              <a:rPr lang="ru-RU" sz="2500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sz="2500" dirty="0" smtClean="0">
                <a:solidFill>
                  <a:srgbClr val="002060"/>
                </a:solidFill>
                <a:latin typeface="Calibri" pitchFamily="34" charset="0"/>
              </a:rPr>
              <a:t>ha;</a:t>
            </a:r>
            <a:r>
              <a:rPr lang="ru-RU" sz="2500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endParaRPr lang="ru-RU" sz="2500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just">
              <a:buFontTx/>
              <a:buChar char="-"/>
            </a:pPr>
            <a:r>
              <a:rPr lang="en-US" sz="2500" dirty="0" err="1" smtClean="0">
                <a:solidFill>
                  <a:srgbClr val="002060"/>
                </a:solidFill>
                <a:latin typeface="Calibri" pitchFamily="34" charset="0"/>
              </a:rPr>
              <a:t>Dangara</a:t>
            </a:r>
            <a:r>
              <a:rPr lang="ru-RU" sz="2500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ru-RU" sz="2500" dirty="0" smtClean="0">
                <a:solidFill>
                  <a:srgbClr val="002060"/>
                </a:solidFill>
                <a:latin typeface="Calibri" pitchFamily="34" charset="0"/>
              </a:rPr>
              <a:t>– </a:t>
            </a:r>
            <a:r>
              <a:rPr lang="ru-RU" sz="2500" b="1" dirty="0" smtClean="0">
                <a:solidFill>
                  <a:srgbClr val="002060"/>
                </a:solidFill>
                <a:latin typeface="Calibri" pitchFamily="34" charset="0"/>
              </a:rPr>
              <a:t>5</a:t>
            </a:r>
            <a:r>
              <a:rPr lang="en-US" sz="2500" b="1" dirty="0" smtClean="0">
                <a:solidFill>
                  <a:srgbClr val="002060"/>
                </a:solidFill>
                <a:latin typeface="Calibri" pitchFamily="34" charset="0"/>
              </a:rPr>
              <a:t>,</a:t>
            </a:r>
            <a:r>
              <a:rPr lang="ru-RU" sz="2500" b="1" dirty="0" smtClean="0">
                <a:solidFill>
                  <a:srgbClr val="002060"/>
                </a:solidFill>
                <a:latin typeface="Calibri" pitchFamily="34" charset="0"/>
              </a:rPr>
              <a:t>000</a:t>
            </a:r>
            <a:r>
              <a:rPr lang="ru-RU" sz="2500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sz="2500" dirty="0" smtClean="0">
                <a:solidFill>
                  <a:srgbClr val="002060"/>
                </a:solidFill>
                <a:latin typeface="Calibri" pitchFamily="34" charset="0"/>
              </a:rPr>
              <a:t>ha;</a:t>
            </a:r>
            <a:r>
              <a:rPr lang="ru-RU" sz="2500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endParaRPr lang="ru-RU" sz="2500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just">
              <a:buFontTx/>
              <a:buChar char="-"/>
            </a:pPr>
            <a:r>
              <a:rPr lang="en-US" sz="2500" dirty="0" err="1" smtClean="0">
                <a:solidFill>
                  <a:srgbClr val="002060"/>
                </a:solidFill>
                <a:latin typeface="Calibri" pitchFamily="34" charset="0"/>
              </a:rPr>
              <a:t>Shahrituz</a:t>
            </a:r>
            <a:r>
              <a:rPr lang="en-US" sz="2500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ru-RU" sz="2500" dirty="0" smtClean="0">
                <a:solidFill>
                  <a:srgbClr val="002060"/>
                </a:solidFill>
                <a:latin typeface="Calibri" pitchFamily="34" charset="0"/>
              </a:rPr>
              <a:t>– </a:t>
            </a:r>
            <a:r>
              <a:rPr lang="ru-RU" sz="2500" b="1" dirty="0" smtClean="0">
                <a:solidFill>
                  <a:srgbClr val="002060"/>
                </a:solidFill>
                <a:latin typeface="Calibri" pitchFamily="34" charset="0"/>
              </a:rPr>
              <a:t>4</a:t>
            </a:r>
            <a:r>
              <a:rPr lang="en-US" sz="2500" b="1" dirty="0" smtClean="0">
                <a:solidFill>
                  <a:srgbClr val="002060"/>
                </a:solidFill>
                <a:latin typeface="Calibri" pitchFamily="34" charset="0"/>
              </a:rPr>
              <a:t>,</a:t>
            </a:r>
            <a:r>
              <a:rPr lang="ru-RU" sz="2500" b="1" dirty="0" smtClean="0">
                <a:solidFill>
                  <a:srgbClr val="002060"/>
                </a:solidFill>
                <a:latin typeface="Calibri" pitchFamily="34" charset="0"/>
              </a:rPr>
              <a:t>900</a:t>
            </a:r>
            <a:r>
              <a:rPr lang="ru-RU" sz="2500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sz="2500" dirty="0" smtClean="0">
                <a:solidFill>
                  <a:srgbClr val="002060"/>
                </a:solidFill>
                <a:latin typeface="Calibri" pitchFamily="34" charset="0"/>
              </a:rPr>
              <a:t>ha;</a:t>
            </a:r>
            <a:r>
              <a:rPr lang="ru-RU" sz="2500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endParaRPr lang="ru-RU" sz="2500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500" dirty="0" smtClean="0">
                <a:solidFill>
                  <a:srgbClr val="002060"/>
                </a:solidFill>
                <a:latin typeface="Calibri" pitchFamily="34" charset="0"/>
              </a:rPr>
              <a:t>Chemical treatment coverage on</a:t>
            </a:r>
            <a:r>
              <a:rPr lang="ru-RU" sz="2500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ru-RU" sz="2500" b="1" dirty="0" smtClean="0">
                <a:solidFill>
                  <a:srgbClr val="002060"/>
                </a:solidFill>
                <a:latin typeface="Calibri" pitchFamily="34" charset="0"/>
              </a:rPr>
              <a:t>69</a:t>
            </a:r>
            <a:r>
              <a:rPr lang="en-US" sz="2500" b="1" dirty="0" smtClean="0">
                <a:solidFill>
                  <a:srgbClr val="002060"/>
                </a:solidFill>
                <a:latin typeface="Calibri" pitchFamily="34" charset="0"/>
              </a:rPr>
              <a:t>,</a:t>
            </a:r>
            <a:r>
              <a:rPr lang="ru-RU" sz="2500" b="1" dirty="0" smtClean="0">
                <a:solidFill>
                  <a:srgbClr val="002060"/>
                </a:solidFill>
                <a:latin typeface="Calibri" pitchFamily="34" charset="0"/>
              </a:rPr>
              <a:t>990</a:t>
            </a:r>
            <a:r>
              <a:rPr lang="ru-RU" sz="2500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sz="2500" dirty="0" smtClean="0">
                <a:solidFill>
                  <a:srgbClr val="002060"/>
                </a:solidFill>
                <a:latin typeface="Calibri" pitchFamily="34" charset="0"/>
              </a:rPr>
              <a:t>ha</a:t>
            </a:r>
            <a:r>
              <a:rPr lang="ru-RU" sz="2500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ru-RU" sz="2500" dirty="0" smtClean="0">
                <a:solidFill>
                  <a:srgbClr val="002060"/>
                </a:solidFill>
                <a:latin typeface="Calibri" pitchFamily="34" charset="0"/>
              </a:rPr>
              <a:t>(</a:t>
            </a:r>
            <a:r>
              <a:rPr lang="en-US" sz="2500" b="1" dirty="0" smtClean="0">
                <a:solidFill>
                  <a:srgbClr val="002060"/>
                </a:solidFill>
                <a:latin typeface="Calibri" pitchFamily="34" charset="0"/>
              </a:rPr>
              <a:t>87%</a:t>
            </a:r>
            <a:r>
              <a:rPr lang="en-US" sz="2500" dirty="0" smtClean="0">
                <a:solidFill>
                  <a:srgbClr val="002060"/>
                </a:solidFill>
                <a:latin typeface="Calibri" pitchFamily="34" charset="0"/>
              </a:rPr>
              <a:t>)</a:t>
            </a:r>
            <a:r>
              <a:rPr lang="ru-RU" sz="2500" dirty="0" smtClean="0">
                <a:solidFill>
                  <a:srgbClr val="002060"/>
                </a:solidFill>
                <a:latin typeface="Calibri" pitchFamily="34" charset="0"/>
              </a:rPr>
              <a:t> (30 </a:t>
            </a:r>
            <a:r>
              <a:rPr lang="en-US" sz="2500" dirty="0" smtClean="0">
                <a:solidFill>
                  <a:srgbClr val="002060"/>
                </a:solidFill>
                <a:latin typeface="Calibri" pitchFamily="34" charset="0"/>
              </a:rPr>
              <a:t>field-engines</a:t>
            </a:r>
            <a:r>
              <a:rPr lang="ru-RU" sz="2500" dirty="0" smtClean="0">
                <a:solidFill>
                  <a:srgbClr val="002060"/>
                </a:solidFill>
                <a:latin typeface="Calibri" pitchFamily="34" charset="0"/>
              </a:rPr>
              <a:t>, 1</a:t>
            </a:r>
            <a:r>
              <a:rPr lang="en-US" sz="2500" dirty="0" smtClean="0">
                <a:solidFill>
                  <a:srgbClr val="002060"/>
                </a:solidFill>
                <a:latin typeface="Calibri" pitchFamily="34" charset="0"/>
              </a:rPr>
              <a:t>,</a:t>
            </a:r>
            <a:r>
              <a:rPr lang="ru-RU" sz="2500" dirty="0" smtClean="0">
                <a:solidFill>
                  <a:srgbClr val="002060"/>
                </a:solidFill>
                <a:latin typeface="Calibri" pitchFamily="34" charset="0"/>
              </a:rPr>
              <a:t>210 </a:t>
            </a:r>
            <a:r>
              <a:rPr lang="en-US" sz="2500" dirty="0" smtClean="0">
                <a:solidFill>
                  <a:srgbClr val="002060"/>
                </a:solidFill>
                <a:latin typeface="Calibri" pitchFamily="34" charset="0"/>
              </a:rPr>
              <a:t>manual devices</a:t>
            </a:r>
            <a:r>
              <a:rPr lang="ru-RU" sz="2500" dirty="0" smtClean="0">
                <a:solidFill>
                  <a:srgbClr val="002060"/>
                </a:solidFill>
                <a:latin typeface="Calibri" pitchFamily="34" charset="0"/>
              </a:rPr>
              <a:t>, 2</a:t>
            </a:r>
            <a:r>
              <a:rPr lang="en-US" sz="2500" dirty="0" smtClean="0">
                <a:solidFill>
                  <a:srgbClr val="002060"/>
                </a:solidFill>
                <a:latin typeface="Calibri" pitchFamily="34" charset="0"/>
              </a:rPr>
              <a:t>,</a:t>
            </a:r>
            <a:r>
              <a:rPr lang="ru-RU" sz="2500" dirty="0" smtClean="0">
                <a:solidFill>
                  <a:srgbClr val="002060"/>
                </a:solidFill>
                <a:latin typeface="Calibri" pitchFamily="34" charset="0"/>
              </a:rPr>
              <a:t>725</a:t>
            </a:r>
            <a:r>
              <a:rPr lang="en-US" sz="2500" dirty="0" smtClean="0">
                <a:solidFill>
                  <a:srgbClr val="002060"/>
                </a:solidFill>
                <a:latin typeface="Calibri" pitchFamily="34" charset="0"/>
              </a:rPr>
              <a:t> people)</a:t>
            </a:r>
            <a:r>
              <a:rPr lang="ru-RU" sz="2500" dirty="0" smtClean="0">
                <a:solidFill>
                  <a:srgbClr val="002060"/>
                </a:solidFill>
                <a:latin typeface="Calibri" pitchFamily="34" charset="0"/>
              </a:rPr>
              <a:t>.</a:t>
            </a:r>
            <a:endParaRPr lang="ru-RU" sz="2500" dirty="0" smtClean="0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Sughd Region </a:t>
            </a:r>
            <a:endParaRPr lang="tg-Cyrl-TJ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Total locust coverage territory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–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28</a:t>
            </a:r>
            <a:r>
              <a:rPr lang="en-US" b="1" dirty="0" smtClean="0">
                <a:solidFill>
                  <a:srgbClr val="002060"/>
                </a:solidFill>
                <a:latin typeface="Calibri" pitchFamily="34" charset="0"/>
              </a:rPr>
              <a:t>,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097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ha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(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14</a:t>
            </a:r>
            <a:r>
              <a:rPr lang="en-US" b="1" dirty="0" smtClean="0">
                <a:solidFill>
                  <a:srgbClr val="002060"/>
                </a:solidFill>
                <a:latin typeface="Calibri" pitchFamily="34" charset="0"/>
              </a:rPr>
              <a:t>,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837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ha more than in 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2010)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;</a:t>
            </a:r>
            <a:endParaRPr lang="ru-RU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just">
              <a:buNone/>
            </a:pP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- </a:t>
            </a:r>
            <a:r>
              <a:rPr lang="en-US" dirty="0" err="1" smtClean="0">
                <a:solidFill>
                  <a:srgbClr val="002060"/>
                </a:solidFill>
                <a:latin typeface="Calibri" pitchFamily="34" charset="0"/>
              </a:rPr>
              <a:t>Bobojon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dirty="0" err="1" smtClean="0">
                <a:solidFill>
                  <a:srgbClr val="002060"/>
                </a:solidFill>
                <a:latin typeface="Calibri" pitchFamily="34" charset="0"/>
              </a:rPr>
              <a:t>Gafurov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– 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5</a:t>
            </a:r>
            <a:r>
              <a:rPr lang="en-US" b="1" dirty="0" smtClean="0">
                <a:solidFill>
                  <a:srgbClr val="002060"/>
                </a:solidFill>
                <a:latin typeface="Calibri" pitchFamily="34" charset="0"/>
              </a:rPr>
              <a:t>,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790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ha;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endParaRPr lang="ru-RU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just">
              <a:buNone/>
            </a:pP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- </a:t>
            </a:r>
            <a:r>
              <a:rPr lang="en-US" dirty="0" err="1" smtClean="0">
                <a:solidFill>
                  <a:srgbClr val="002060"/>
                </a:solidFill>
                <a:latin typeface="Calibri" pitchFamily="34" charset="0"/>
              </a:rPr>
              <a:t>Zafarobod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– 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4</a:t>
            </a:r>
            <a:r>
              <a:rPr lang="en-US" b="1" dirty="0" smtClean="0">
                <a:solidFill>
                  <a:srgbClr val="002060"/>
                </a:solidFill>
                <a:latin typeface="Calibri" pitchFamily="34" charset="0"/>
              </a:rPr>
              <a:t>,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102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ha;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endParaRPr lang="ru-RU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just">
              <a:buNone/>
            </a:pP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- </a:t>
            </a:r>
            <a:r>
              <a:rPr lang="en-US" dirty="0" err="1" smtClean="0">
                <a:solidFill>
                  <a:srgbClr val="002060"/>
                </a:solidFill>
                <a:latin typeface="Calibri" pitchFamily="34" charset="0"/>
              </a:rPr>
              <a:t>Asht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– 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3</a:t>
            </a:r>
            <a:r>
              <a:rPr lang="en-US" b="1" dirty="0" smtClean="0">
                <a:solidFill>
                  <a:srgbClr val="002060"/>
                </a:solidFill>
                <a:latin typeface="Calibri" pitchFamily="34" charset="0"/>
              </a:rPr>
              <a:t>,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760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ha;</a:t>
            </a:r>
            <a:endParaRPr lang="ru-RU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just">
              <a:buNone/>
            </a:pP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- </a:t>
            </a:r>
            <a:r>
              <a:rPr lang="en-US" dirty="0" err="1" smtClean="0">
                <a:solidFill>
                  <a:srgbClr val="002060"/>
                </a:solidFill>
                <a:latin typeface="Calibri" pitchFamily="34" charset="0"/>
              </a:rPr>
              <a:t>Mastchoh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– 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3</a:t>
            </a:r>
            <a:r>
              <a:rPr lang="en-US" b="1" dirty="0" smtClean="0">
                <a:solidFill>
                  <a:srgbClr val="002060"/>
                </a:solidFill>
                <a:latin typeface="Calibri" pitchFamily="34" charset="0"/>
              </a:rPr>
              <a:t>,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660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ha;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endParaRPr lang="ru-RU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just">
              <a:buNone/>
            </a:pP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- </a:t>
            </a:r>
            <a:r>
              <a:rPr lang="en-US" dirty="0" err="1" smtClean="0">
                <a:solidFill>
                  <a:srgbClr val="002060"/>
                </a:solidFill>
                <a:latin typeface="Calibri" pitchFamily="34" charset="0"/>
              </a:rPr>
              <a:t>Istaravshan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– 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3</a:t>
            </a:r>
            <a:r>
              <a:rPr lang="en-US" b="1" dirty="0" smtClean="0">
                <a:solidFill>
                  <a:srgbClr val="002060"/>
                </a:solidFill>
                <a:latin typeface="Calibri" pitchFamily="34" charset="0"/>
              </a:rPr>
              <a:t>,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220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ha;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endParaRPr lang="en-US" dirty="0" smtClean="0">
              <a:solidFill>
                <a:srgbClr val="002060"/>
              </a:solidFill>
              <a:latin typeface="Calibri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Chemical treatment coverage on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–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16</a:t>
            </a:r>
            <a:r>
              <a:rPr lang="en-US" b="1" dirty="0" smtClean="0">
                <a:solidFill>
                  <a:srgbClr val="002060"/>
                </a:solidFill>
                <a:latin typeface="Calibri" pitchFamily="34" charset="0"/>
              </a:rPr>
              <a:t>,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403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(</a:t>
            </a:r>
            <a:r>
              <a:rPr lang="en-US" b="1" dirty="0" smtClean="0">
                <a:solidFill>
                  <a:srgbClr val="002060"/>
                </a:solidFill>
                <a:latin typeface="Calibri" pitchFamily="34" charset="0"/>
              </a:rPr>
              <a:t>58%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).</a:t>
            </a:r>
          </a:p>
          <a:p>
            <a:endParaRPr lang="ru-RU" dirty="0" smtClean="0"/>
          </a:p>
          <a:p>
            <a:endParaRPr lang="tg-Cyrl-TJ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rgbClr val="002060"/>
                </a:solidFill>
              </a:rPr>
              <a:t>Gorno</a:t>
            </a:r>
            <a:r>
              <a:rPr lang="en-US" dirty="0" err="1" smtClean="0">
                <a:solidFill>
                  <a:srgbClr val="002060"/>
                </a:solidFill>
              </a:rPr>
              <a:t>-Badakhshan</a:t>
            </a:r>
            <a:r>
              <a:rPr lang="en-US" dirty="0" smtClean="0">
                <a:solidFill>
                  <a:srgbClr val="002060"/>
                </a:solidFill>
              </a:rPr>
              <a:t> Autonomous Oblast (GBAO)</a:t>
            </a:r>
            <a:r>
              <a:rPr lang="ru-RU" dirty="0" smtClean="0">
                <a:solidFill>
                  <a:srgbClr val="002060"/>
                </a:solidFill>
              </a:rPr>
              <a:t>  </a:t>
            </a:r>
            <a:endParaRPr lang="tg-Cyrl-TJ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752600"/>
            <a:ext cx="7498080" cy="44958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Total locust coverage territory 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- 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200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га 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(</a:t>
            </a:r>
            <a:r>
              <a:rPr lang="ru-RU" b="1" dirty="0" smtClean="0">
                <a:solidFill>
                  <a:srgbClr val="002060"/>
                </a:solidFill>
                <a:latin typeface="Calibri" pitchFamily="34" charset="0"/>
              </a:rPr>
              <a:t>800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ha less than in 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2010)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;</a:t>
            </a:r>
            <a:endParaRPr lang="ru-RU" dirty="0" smtClean="0">
              <a:solidFill>
                <a:srgbClr val="002060"/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No chemical treatment has been reported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endParaRPr lang="ru-RU" dirty="0" smtClean="0">
              <a:solidFill>
                <a:srgbClr val="002060"/>
              </a:solidFill>
              <a:latin typeface="Calibri" pitchFamily="34" charset="0"/>
            </a:endParaRPr>
          </a:p>
          <a:p>
            <a:endParaRPr lang="tg-Cyrl-TJ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Causes</a:t>
            </a:r>
            <a:endParaRPr lang="tg-Cyrl-TJ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181600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Drought;</a:t>
            </a:r>
            <a:endParaRPr lang="ru-RU" dirty="0" smtClean="0">
              <a:solidFill>
                <a:srgbClr val="002060"/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Migration from higher elevations and bordering countries;</a:t>
            </a:r>
            <a:endParaRPr lang="en-US" dirty="0" smtClean="0">
              <a:solidFill>
                <a:srgbClr val="002060"/>
              </a:solidFill>
              <a:latin typeface="Calibri" pitchFamily="34" charset="0"/>
            </a:endParaRPr>
          </a:p>
          <a:p>
            <a:pPr>
              <a:buNone/>
            </a:pPr>
            <a:endParaRPr lang="en-US" b="1" u="sng" dirty="0" smtClean="0">
              <a:solidFill>
                <a:srgbClr val="002060"/>
              </a:solidFill>
              <a:latin typeface="Calibri" pitchFamily="34" charset="0"/>
            </a:endParaRPr>
          </a:p>
          <a:p>
            <a:pPr>
              <a:buNone/>
            </a:pPr>
            <a:r>
              <a:rPr lang="en-US" b="1" u="sng" dirty="0" smtClean="0">
                <a:solidFill>
                  <a:srgbClr val="002060"/>
                </a:solidFill>
                <a:latin typeface="Calibri" pitchFamily="34" charset="0"/>
              </a:rPr>
              <a:t>Egg-laying places</a:t>
            </a:r>
            <a:endParaRPr lang="ru-RU" b="1" u="sng" dirty="0" smtClean="0">
              <a:solidFill>
                <a:srgbClr val="002060"/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In-accessible places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(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mountains and foothills);</a:t>
            </a:r>
            <a:endParaRPr lang="en-US" dirty="0" smtClean="0">
              <a:solidFill>
                <a:srgbClr val="002060"/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Sunny places during spring;</a:t>
            </a:r>
            <a:endParaRPr lang="ru-RU" dirty="0" smtClean="0">
              <a:solidFill>
                <a:srgbClr val="002060"/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Pasture;</a:t>
            </a:r>
            <a:endParaRPr lang="ru-RU" dirty="0" smtClean="0">
              <a:solidFill>
                <a:srgbClr val="002060"/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One grasshopper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(100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eggs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)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;</a:t>
            </a:r>
            <a:endParaRPr lang="ru-RU" dirty="0" smtClean="0">
              <a:solidFill>
                <a:srgbClr val="002060"/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1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m2 has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17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,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000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grasshoppers;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endParaRPr lang="ru-RU" dirty="0" smtClean="0">
              <a:solidFill>
                <a:srgbClr val="002060"/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35-40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the most active period 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(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life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time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 totals 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85-90 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days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)</a:t>
            </a:r>
            <a:r>
              <a:rPr lang="en-US" dirty="0" smtClean="0">
                <a:solidFill>
                  <a:srgbClr val="002060"/>
                </a:solidFill>
                <a:latin typeface="Calibri" pitchFamily="34" charset="0"/>
              </a:rPr>
              <a:t>;</a:t>
            </a:r>
            <a:r>
              <a:rPr lang="ru-RU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</a:p>
          <a:p>
            <a:endParaRPr lang="tg-Cyrl-TJ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2060"/>
                </a:solidFill>
                <a:latin typeface="Calibri" pitchFamily="34" charset="0"/>
              </a:rPr>
              <a:t>Map of </a:t>
            </a:r>
            <a:r>
              <a:rPr lang="en-US" sz="3600" dirty="0" smtClean="0">
                <a:solidFill>
                  <a:srgbClr val="002060"/>
                </a:solidFill>
                <a:latin typeface="Calibri" pitchFamily="34" charset="0"/>
              </a:rPr>
              <a:t>l</a:t>
            </a:r>
            <a:r>
              <a:rPr lang="en-US" sz="3600" dirty="0" smtClean="0">
                <a:solidFill>
                  <a:srgbClr val="002060"/>
                </a:solidFill>
                <a:latin typeface="Calibri" pitchFamily="34" charset="0"/>
              </a:rPr>
              <a:t>ocust coverage in Tajikistan, 2011</a:t>
            </a:r>
            <a:r>
              <a:rPr lang="ru-RU" sz="3600" dirty="0" smtClean="0">
                <a:solidFill>
                  <a:srgbClr val="002060"/>
                </a:solidFill>
                <a:latin typeface="Calibri" pitchFamily="34" charset="0"/>
              </a:rPr>
              <a:t> </a:t>
            </a:r>
            <a:endParaRPr lang="en-US" sz="3600" dirty="0">
              <a:solidFill>
                <a:srgbClr val="002060"/>
              </a:solidFill>
              <a:latin typeface="Calibri" pitchFamily="34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371600"/>
            <a:ext cx="7663302" cy="5421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495</TotalTime>
  <Words>493</Words>
  <Application>Microsoft Office PowerPoint</Application>
  <PresentationFormat>On-screen Show (4:3)</PresentationFormat>
  <Paragraphs>84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Solstice</vt:lpstr>
      <vt:lpstr>Locust Prevention  measures in Tajikistan </vt:lpstr>
      <vt:lpstr>Background information</vt:lpstr>
      <vt:lpstr>Locust coverage in Tajikistan as of May 20, 2011</vt:lpstr>
      <vt:lpstr>Direct Rule Districts of Tajikistan </vt:lpstr>
      <vt:lpstr>Khatlon Region</vt:lpstr>
      <vt:lpstr>Sughd Region </vt:lpstr>
      <vt:lpstr>Gorno-Badakhshan Autonomous Oblast (GBAO)  </vt:lpstr>
      <vt:lpstr>Causes</vt:lpstr>
      <vt:lpstr>Map of locust coverage in Tajikistan, 2011 </vt:lpstr>
      <vt:lpstr>Thank You!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Jamshed</dc:creator>
  <cp:lastModifiedBy>Munisa</cp:lastModifiedBy>
  <cp:revision>40</cp:revision>
  <dcterms:created xsi:type="dcterms:W3CDTF">2006-08-16T00:00:00Z</dcterms:created>
  <dcterms:modified xsi:type="dcterms:W3CDTF">2011-05-23T14:09:30Z</dcterms:modified>
</cp:coreProperties>
</file>